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49"/>
    <p:restoredTop sz="81029"/>
  </p:normalViewPr>
  <p:slideViewPr>
    <p:cSldViewPr snapToGrid="0">
      <p:cViewPr varScale="1">
        <p:scale>
          <a:sx n="81" d="100"/>
          <a:sy n="81" d="100"/>
        </p:scale>
        <p:origin x="129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3DCA19-BC25-FE41-924C-6CC1037EB84F}" type="datetimeFigureOut">
              <a:rPr lang="en-US" smtClean="0"/>
              <a:t>8/9/26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948EA4-1E3B-5E4E-AF48-9CCE520484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674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digitalwellnesslab.org/parents/family-digital-wellness-guide/birth-preschool/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Does anything surprise you? What do you feel about these data?</a:t>
            </a:r>
          </a:p>
          <a:p>
            <a:endParaRPr lang="en-US" dirty="0"/>
          </a:p>
          <a:p>
            <a:r>
              <a:rPr lang="en-GB" sz="1800" b="1" i="1" dirty="0">
                <a:solidFill>
                  <a:srgbClr val="006DFF"/>
                </a:solidFill>
                <a:effectLst/>
                <a:latin typeface="Montserrat" panose="020F0502020204030204" pitchFamily="34" charset="0"/>
              </a:rPr>
              <a:t>22% of parents of 3-4-year-olds </a:t>
            </a:r>
            <a:r>
              <a:rPr lang="en-GB" sz="1800" b="1" i="1" dirty="0">
                <a:solidFill>
                  <a:srgbClr val="232D44"/>
                </a:solidFill>
                <a:effectLst/>
                <a:latin typeface="Montserrat" pitchFamily="2" charset="77"/>
              </a:rPr>
              <a:t>don’t </a:t>
            </a:r>
            <a:endParaRPr lang="en-GB" dirty="0">
              <a:effectLst/>
            </a:endParaRPr>
          </a:p>
          <a:p>
            <a:r>
              <a:rPr lang="en-GB" sz="1800" b="1" i="1" dirty="0">
                <a:solidFill>
                  <a:srgbClr val="232D44"/>
                </a:solidFill>
                <a:effectLst/>
                <a:latin typeface="Montserrat" pitchFamily="2" charset="77"/>
              </a:rPr>
              <a:t>think their child has a good balance </a:t>
            </a:r>
            <a:endParaRPr lang="en-GB" dirty="0">
              <a:effectLst/>
            </a:endParaRPr>
          </a:p>
          <a:p>
            <a:r>
              <a:rPr lang="en-GB" sz="1800" b="1" i="1" dirty="0">
                <a:solidFill>
                  <a:srgbClr val="232D44"/>
                </a:solidFill>
                <a:effectLst/>
                <a:latin typeface="Montserrat" pitchFamily="2" charset="77"/>
              </a:rPr>
              <a:t>between screen time and other activities </a:t>
            </a:r>
            <a:endParaRPr lang="en-GB" dirty="0">
              <a:effectLst/>
            </a:endParaRPr>
          </a:p>
          <a:p>
            <a:r>
              <a:rPr lang="en-GB" sz="1800" b="0" i="1" dirty="0">
                <a:solidFill>
                  <a:srgbClr val="3A4256"/>
                </a:solidFill>
                <a:effectLst/>
                <a:latin typeface="Montserrat" pitchFamily="2" charset="77"/>
              </a:rPr>
              <a:t>* Source: </a:t>
            </a:r>
            <a:r>
              <a:rPr lang="en-GB" sz="1800" b="0" i="1" dirty="0">
                <a:solidFill>
                  <a:srgbClr val="FF3063"/>
                </a:solidFill>
                <a:effectLst/>
                <a:latin typeface="Montserrat" pitchFamily="2" charset="77"/>
              </a:rPr>
              <a:t>Ofcom Children and parents: media use and attitudes report 2022 </a:t>
            </a:r>
            <a:endParaRPr lang="en-GB" dirty="0">
              <a:effectLst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48EA4-1E3B-5E4E-AF48-9CCE5204845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8719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If we don’t use these connections or strengthen them through repetition and refinement, we lose them – they are pruned. </a:t>
            </a:r>
          </a:p>
          <a:p>
            <a:r>
              <a:rPr lang="en-US" dirty="0"/>
              <a:t>Compare to the adult synapses – bit like language learning or algebra – don’t use it, we lose it!</a:t>
            </a:r>
          </a:p>
          <a:p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Screens have been shown to change the way these pathways are formed &amp; also hinder development as interaction of all kinds (linguistic, physical, creative) are limited, so children don’t form the necessary pathways for typical development.</a:t>
            </a:r>
            <a:endParaRPr lang="en-GB" sz="12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48EA4-1E3B-5E4E-AF48-9CCE5204845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5454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Prefrontal cortex – recent research shows that in fact this also undergoes rapid growth during first 2 yrs. Adverse childhood experiences in infancy will significantly affect ‘risk taking management’ in teens.</a:t>
            </a:r>
          </a:p>
          <a:p>
            <a:endParaRPr lang="en-US" dirty="0"/>
          </a:p>
          <a:p>
            <a:r>
              <a:rPr lang="en-US" dirty="0"/>
              <a:t>Language learning - </a:t>
            </a: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The first nine months of life are important for a child’s understanding of sounds and how they should be interpreted. 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 </a:t>
            </a:r>
            <a:endParaRPr lang="en-GB" sz="1800" dirty="0">
              <a:solidFill>
                <a:schemeClr val="tx1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chemeClr val="tx1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C</a:t>
            </a: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hildren are often capable of understanding language long before they can actually speak it.</a:t>
            </a:r>
            <a:endParaRPr lang="en-GB" sz="1800" dirty="0">
              <a:solidFill>
                <a:srgbClr val="333333"/>
              </a:solidFill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If we don’t speak to them, and all they hear are sounds from  games/cartoons etc – that’s what they understand &amp; tune in to - not human voice.</a:t>
            </a:r>
          </a:p>
          <a:p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Screen time impacts language development – Harvard study showed children who spent more time on a screen instead of talking showed more than 12mth delay in expressive and receptive language development. 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Supported by WHO 2019 research - </a:t>
            </a:r>
            <a:r>
              <a:rPr lang="en-GB" sz="1800" b="0" i="0" u="none" strike="noStrike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increased screen time was associated with poorer motor and cognitive development and increased body weight</a:t>
            </a:r>
            <a:endParaRPr lang="en-GB" sz="12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48EA4-1E3B-5E4E-AF48-9CCE5204845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9505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Screen time</a:t>
            </a:r>
          </a:p>
          <a:p>
            <a:endParaRPr lang="en-GB" sz="1800" dirty="0">
              <a:solidFill>
                <a:srgbClr val="333333"/>
              </a:solidFill>
              <a:effectLst/>
              <a:latin typeface="Roboto" panose="02000000000000000000" pitchFamily="2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Not necessarily use of technology but type &amp; the interactivity that occurs.</a:t>
            </a:r>
          </a:p>
          <a:p>
            <a:endParaRPr lang="en-GB" sz="1800" dirty="0">
              <a:solidFill>
                <a:srgbClr val="333333"/>
              </a:solidFill>
              <a:effectLst/>
              <a:latin typeface="Roboto" panose="02000000000000000000" pitchFamily="2" charset="0"/>
              <a:ea typeface="Calibri" panose="020F0502020204030204" pitchFamily="34" charset="0"/>
              <a:cs typeface="Times New Roman (Body CS)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Face to face interaction is everything – it includes facial response, signs, gestures – much more meaningful and helps children begin to understand social cues and how to form human connections – family relationships / friendships etc.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48EA4-1E3B-5E4E-AF48-9CCE5204845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160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When do we use it negatively?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Instead of getting </a:t>
            </a:r>
            <a:r>
              <a:rPr lang="en-GB" sz="1800" dirty="0" err="1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chn</a:t>
            </a: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 to help – used as a diversionary tactic – a babysitter. This is the most detrimental.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Helping to cook, clean, sort the washing, unpack shopping are all highly valuable experiences.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48EA4-1E3B-5E4E-AF48-9CCE5204845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1295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Comic Sans MS" panose="030F0902030302020204" pitchFamily="66" charset="0"/>
              </a:rPr>
              <a:t>How to use technology positively?</a:t>
            </a: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 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Take the opportunity to talk with your child – that’s what we do here.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595959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Even babies who aren’t yet talking can understand and learn many of the words you’re using and your tone of voice. </a:t>
            </a:r>
          </a:p>
          <a:p>
            <a:pPr marL="342900" lvl="0" indent="-342900">
              <a:buSzPts val="1000"/>
              <a:buFont typeface="Symbol" pitchFamily="2" charset="2"/>
              <a:buChar char=""/>
              <a:tabLst>
                <a:tab pos="457200" algn="l"/>
              </a:tabLst>
            </a:pPr>
            <a:r>
              <a:rPr lang="en-GB" sz="1800" dirty="0">
                <a:solidFill>
                  <a:srgbClr val="595959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Ask questions about what they think the characters are feeling or how might react if they were in the story.</a:t>
            </a:r>
          </a:p>
          <a:p>
            <a:r>
              <a:rPr lang="en-GB" sz="1800" dirty="0">
                <a:solidFill>
                  <a:srgbClr val="595959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2. Use screen time to physically interact – sit with them on your knee or next to them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595959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3. Limit your own screen time – practice what you preach! Model what we want our children to do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4. Limit use to video calling interaction – to make meaningful connections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5. No screens at least 1 hr before bed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6. Don’t use screens to comfort or help your child regulate their behaviour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7. Screen free mealtimes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8. Monitor and control access to devices/content – parent settings / sibling usage / E-safety advice on school website 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48EA4-1E3B-5E4E-AF48-9CCE5204845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5896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80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Boston </a:t>
            </a: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Children’s Hospital – </a:t>
            </a:r>
            <a:r>
              <a:rPr lang="en-GB" sz="1800" u="sng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  <a:hlinkClick r:id="rId3"/>
              </a:rPr>
              <a:t>https://digitalwellnesslab.org/parents/family-digital-wellness-guide/birth-preschool/</a:t>
            </a:r>
            <a:endParaRPr lang="en-GB" sz="1800" dirty="0">
              <a:solidFill>
                <a:srgbClr val="333333"/>
              </a:solidFill>
              <a:effectLst/>
              <a:latin typeface="Roboto" panose="02000000000000000000" pitchFamily="2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Dr Michael Rich – Harvard paediatrician – 250% increase in children 6-24 needing help with problematic technology use.</a:t>
            </a:r>
          </a:p>
          <a:p>
            <a:endParaRPr lang="en-GB" sz="1800" dirty="0">
              <a:solidFill>
                <a:srgbClr val="333333"/>
              </a:solidFill>
              <a:effectLst/>
              <a:latin typeface="Roboto" panose="02000000000000000000" pitchFamily="2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 err="1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Bowerdean</a:t>
            </a: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 Nursery - https://</a:t>
            </a:r>
            <a:r>
              <a:rPr lang="en-GB" sz="1800" dirty="0" err="1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www.bowerdean.bucks.sch.uk</a:t>
            </a: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/e-safety/</a:t>
            </a:r>
          </a:p>
          <a:p>
            <a:endParaRPr lang="en-GB" sz="1800" dirty="0">
              <a:solidFill>
                <a:srgbClr val="333333"/>
              </a:solidFill>
              <a:effectLst/>
              <a:latin typeface="Roboto" panose="02000000000000000000" pitchFamily="2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Internet Matters: https://</a:t>
            </a:r>
            <a:r>
              <a:rPr lang="en-GB" sz="1800" dirty="0" err="1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www.internetmatters.org</a:t>
            </a: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/</a:t>
            </a:r>
            <a:r>
              <a:rPr lang="en-GB" sz="1800" dirty="0" err="1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wp</a:t>
            </a:r>
            <a:r>
              <a:rPr lang="en-GB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 (Body CS)"/>
              </a:rPr>
              <a:t>-content/uploads/2023/01/Internet-Matters-Age-Guide-0-5s-Jan23.pdf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US" dirty="0"/>
          </a:p>
          <a:p>
            <a:r>
              <a:rPr lang="en-US" dirty="0"/>
              <a:t>OECD - https://</a:t>
            </a:r>
            <a:r>
              <a:rPr lang="en-US" dirty="0" err="1"/>
              <a:t>www.oecd.org</a:t>
            </a:r>
            <a:r>
              <a:rPr lang="en-US" dirty="0"/>
              <a:t>/education/</a:t>
            </a:r>
            <a:r>
              <a:rPr lang="en-US" dirty="0" err="1"/>
              <a:t>ceri</a:t>
            </a:r>
            <a:r>
              <a:rPr lang="en-US" dirty="0"/>
              <a:t>/Booklet-21st-century-children.pdf</a:t>
            </a:r>
          </a:p>
          <a:p>
            <a:endParaRPr lang="en-US" dirty="0"/>
          </a:p>
          <a:p>
            <a:r>
              <a:rPr lang="en-US" dirty="0"/>
              <a:t>WHO - https://</a:t>
            </a:r>
            <a:r>
              <a:rPr lang="en-US" dirty="0" err="1"/>
              <a:t>www.who.int</a:t>
            </a:r>
            <a:r>
              <a:rPr lang="en-US" dirty="0"/>
              <a:t>/news/item/24-04-2019-to-grow-up-healthy-children-need-to-sit-less-and-play-more </a:t>
            </a:r>
          </a:p>
          <a:p>
            <a:endParaRPr lang="en-US" dirty="0"/>
          </a:p>
          <a:p>
            <a:r>
              <a:rPr lang="en-US" dirty="0" err="1"/>
              <a:t>Unicef</a:t>
            </a:r>
            <a:r>
              <a:rPr lang="en-US" dirty="0"/>
              <a:t> - https://</a:t>
            </a:r>
            <a:r>
              <a:rPr lang="en-US" dirty="0" err="1"/>
              <a:t>gdc.unicef.org</a:t>
            </a:r>
            <a:r>
              <a:rPr lang="en-US" dirty="0"/>
              <a:t>/resource/digital-guidelines-promoting-healthy-technology-use-children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6948EA4-1E3B-5E4E-AF48-9CCE5204845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7312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045012-B530-3CDC-B134-5B7F266672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20E075-B0A6-45CF-2590-BD90DC2A01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71E6A-51F7-7BA1-98E2-DF96E6D35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9808B8-0732-6E2F-0AAE-09CE85D051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5AC11A-8ACB-68D8-E012-D2F432C07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362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DF96B7-FD25-3454-4CFE-DA4989465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B40CE5-4662-4828-5579-AD9D6F784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6612B-A89A-A603-DF24-0DF0315DC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E23F9C-45F4-5ABB-CD95-2A1D88F0B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A8A1E-6DAC-40E6-7C88-0BDF7B765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703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53CF7-EAD1-9B84-511E-508751EA0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752E00-ADBB-597D-369F-04061B38D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255C40-035A-884B-2D2A-470002EC2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01B3EE-60D4-8161-F697-DD56B27AB3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201C5A-76F3-68B9-A3C7-178DA6D5E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636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C50EB4-BB66-049D-6EBF-9986A053A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7BA634-4280-E50E-E76C-5B58C93DD2E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80372C-AA81-A5AF-3412-4BAAA2C25D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98F66C-8703-2DB3-8A02-770FE809D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B2D6B-5808-DB11-6643-11CA84274E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DA22EB-8E14-3AF1-E07D-11F3C70817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215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49C41-301D-EBD5-FE5C-FDA20998E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6E28DB-FED4-2D5A-14C3-AA6FA71FC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6F680B-40CC-ABAD-354E-FDFB9861FA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C8F181-130D-E38D-D960-DB9F86A83AF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F9B501A-9156-BAE3-3507-2B347AD7E9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60C2D0-5C6F-5A33-5783-CCF611278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C8EE63-2FAC-DBAA-0715-49EE03C848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5322449-2DE0-16C6-2C1F-7F6970593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954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34635E-DE36-4A69-1537-EC8975983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AD69C0-0A49-BBBA-EE34-2D8A2E4B0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884C72-C6FC-4E03-DBB6-E7F94D6C3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EB3FD5-0EAE-96C2-8862-159E12902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694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8D9BEB-1449-C6EE-18E1-B135A95440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3823E6-4040-ED06-9CD6-2CCA8441C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0168B-BC05-1BCD-5740-177E53D73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1293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457A39-9938-1762-9B39-EAF0C3B7B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D0052-241B-C5B5-1C13-E8D7189A41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D5B3D0-6960-BD5D-D693-0BFEBCCDD1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8458F5-5ECA-E379-C7D2-1C1E7663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9C19F0-BED4-15E6-7448-76D708A59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0FC309-6964-2E07-8A45-18D12CCBE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881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6835C1-85E1-D155-ED0B-764AF87F3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115619-D8A5-18D2-A28F-ED1339AEE0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8612A7-FF46-4289-91E1-E9CC6D8CC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43BA42-7EE3-C5EE-7259-0A2FBE2E6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0EBD0E-2337-FD6C-EB86-D05CE46BF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41B94E-6CAE-534E-4A34-BDA565B26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559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BE465-A961-1C27-71B5-8446B0895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71D7A3-7BBB-887F-40D7-B54AFE9105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2C46D5-CC19-E353-0E65-FD501690E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5507D-8C2C-0661-7277-FCE117DD9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B1D917-275D-0A1F-7A69-44823BA0C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44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47676F-5D3E-BF85-2EE3-C1EB00BB9C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206B98-6AE7-E68A-33DB-4DBADDA414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DA0DDD-9F1C-8124-AA51-0EA6AEE11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AA87B2-5D39-3481-35D6-566590E86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0112EF-B085-EC8A-2F73-2BC025F2D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8846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0CE22B-39E2-A9A4-0500-BA05BC466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39D4A8-BE1F-CA24-F479-A2C69B721D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05168F-6891-DDA6-7709-EED22B3FC3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15F480-BCB7-514A-BCFA-8411F47CF1A8}" type="datetimeFigureOut">
              <a:rPr lang="en-US" smtClean="0"/>
              <a:t>8/9/26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C3966-3419-F387-04F3-1E202C1311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E998D1-E944-94ED-C4EB-CAD6D720EB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428C0-4F7B-D24C-A097-D9AEEB55F7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669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gdc.unicef.org/resource/digital-guidelines-promoting-healthy-technology-use-children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who.int/news/item/24-04-2019-to-grow-up-healthy-children-need-to-sit-less-and-play-more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internetmatters.org/wp-content/uploads/2023/01/Internet-Matters-Age-Guide-0-5s-Jan23.pdf" TargetMode="External"/><Relationship Id="rId5" Type="http://schemas.openxmlformats.org/officeDocument/2006/relationships/hyperlink" Target="https://www.bowerdean.bucks.sch.uk/e-safety/" TargetMode="External"/><Relationship Id="rId10" Type="http://schemas.openxmlformats.org/officeDocument/2006/relationships/hyperlink" Target="https://digitalwellnesslab.org/parents/family-digital-wellness-guide/birth-preschool/" TargetMode="External"/><Relationship Id="rId4" Type="http://schemas.openxmlformats.org/officeDocument/2006/relationships/image" Target="../media/image16.png"/><Relationship Id="rId9" Type="http://schemas.openxmlformats.org/officeDocument/2006/relationships/hyperlink" Target="https://www.oecd.org/education/ceri/Booklet-21st-century-children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DAD86CA-8235-409B-982B-5E7A033E23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F234FBA-3501-47B4-AE0C-AA4AFBC8F6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518714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EF893B-0491-416E-9D33-BADE96007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1"/>
            <a:ext cx="10999072" cy="53999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kids sitting on a couch using laptops&#10;&#10;Description automatically generated with medium confidence">
            <a:extLst>
              <a:ext uri="{FF2B5EF4-FFF2-40B4-BE49-F238E27FC236}">
                <a16:creationId xmlns:a16="http://schemas.microsoft.com/office/drawing/2014/main" id="{F9BE9D19-1C3D-15F2-F5E4-C26FD2F1D9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0" r="1031" b="-1"/>
          <a:stretch/>
        </p:blipFill>
        <p:spPr>
          <a:xfrm>
            <a:off x="838200" y="754148"/>
            <a:ext cx="10515600" cy="4995575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469F4FF8-F8B0-4630-BA1B-0D8B324CD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29769"/>
            <a:ext cx="11000232" cy="0"/>
          </a:xfrm>
          <a:prstGeom prst="line">
            <a:avLst/>
          </a:prstGeom>
          <a:ln w="1524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240BBBA-5487-ECFE-7D31-16B2B966B8F9}"/>
              </a:ext>
            </a:extLst>
          </p:cNvPr>
          <p:cNvSpPr txBox="1"/>
          <p:nvPr/>
        </p:nvSpPr>
        <p:spPr>
          <a:xfrm rot="20661532">
            <a:off x="128685" y="418672"/>
            <a:ext cx="3013764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3600" dirty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latin typeface="Comic Sans MS" panose="030F0902030302020204" pitchFamily="66" charset="0"/>
              </a:rPr>
              <a:t>Talking Tech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95589B-A207-AEF9-878C-BE338A3F1ABA}"/>
              </a:ext>
            </a:extLst>
          </p:cNvPr>
          <p:cNvSpPr txBox="1"/>
          <p:nvPr/>
        </p:nvSpPr>
        <p:spPr>
          <a:xfrm>
            <a:off x="1635567" y="5873019"/>
            <a:ext cx="8907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Why does technology use matter and how can we stay safe?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119618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98BAFFD-02C4-8709-ADE1-F54547F17DC4}"/>
              </a:ext>
            </a:extLst>
          </p:cNvPr>
          <p:cNvSpPr txBox="1"/>
          <p:nvPr/>
        </p:nvSpPr>
        <p:spPr>
          <a:xfrm>
            <a:off x="357188" y="1772603"/>
            <a:ext cx="4457700" cy="39085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Comic Sans MS" panose="030F0902030302020204" pitchFamily="66" charset="0"/>
              </a:rPr>
              <a:t>What do your children use?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effectLst/>
              <a:latin typeface="Comic Sans MS" panose="030F09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Comic Sans MS" panose="030F0902030302020204" pitchFamily="66" charset="0"/>
              </a:rPr>
              <a:t>How do they use it?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effectLst/>
              <a:latin typeface="Comic Sans MS" panose="030F09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Comic Sans MS" panose="030F0902030302020204" pitchFamily="66" charset="0"/>
              </a:rPr>
              <a:t>When do they use it?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400" dirty="0">
              <a:effectLst/>
              <a:latin typeface="Comic Sans MS" panose="030F0902030302020204" pitchFamily="66" charset="0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latin typeface="Comic Sans MS" panose="030F0902030302020204" pitchFamily="66" charset="0"/>
              </a:rPr>
              <a:t>What do you notice?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4" name="Picture 3" descr="A picture containing bedroom, toy, room, doll&#10;&#10;Description automatically generated">
            <a:extLst>
              <a:ext uri="{FF2B5EF4-FFF2-40B4-BE49-F238E27FC236}">
                <a16:creationId xmlns:a16="http://schemas.microsoft.com/office/drawing/2014/main" id="{0BA772E9-FF40-D9BE-6E95-2E55C1F190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28" b="6561"/>
          <a:stretch/>
        </p:blipFill>
        <p:spPr>
          <a:xfrm>
            <a:off x="4929188" y="1124430"/>
            <a:ext cx="7377112" cy="5204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50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31BAD53-4E89-4F62-BBB7-26359763ED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2756DA2-40EB-4C6F-B962-5822FFB54F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653438" cy="6858000"/>
          </a:xfrm>
          <a:custGeom>
            <a:avLst/>
            <a:gdLst>
              <a:gd name="connsiteX0" fmla="*/ 0 w 6096000"/>
              <a:gd name="connsiteY0" fmla="*/ 0 h 6858000"/>
              <a:gd name="connsiteX1" fmla="*/ 5567517 w 6096000"/>
              <a:gd name="connsiteY1" fmla="*/ 0 h 6858000"/>
              <a:gd name="connsiteX2" fmla="*/ 5566938 w 6096000"/>
              <a:gd name="connsiteY2" fmla="*/ 1705 h 6858000"/>
              <a:gd name="connsiteX3" fmla="*/ 5551594 w 6096000"/>
              <a:gd name="connsiteY3" fmla="*/ 17287 h 6858000"/>
              <a:gd name="connsiteX4" fmla="*/ 5545641 w 6096000"/>
              <a:gd name="connsiteY4" fmla="*/ 130336 h 6858000"/>
              <a:gd name="connsiteX5" fmla="*/ 5538289 w 6096000"/>
              <a:gd name="connsiteY5" fmla="*/ 187093 h 6858000"/>
              <a:gd name="connsiteX6" fmla="*/ 5545790 w 6096000"/>
              <a:gd name="connsiteY6" fmla="*/ 265704 h 6858000"/>
              <a:gd name="connsiteX7" fmla="*/ 5542313 w 6096000"/>
              <a:gd name="connsiteY7" fmla="*/ 354566 h 6858000"/>
              <a:gd name="connsiteX8" fmla="*/ 5524126 w 6096000"/>
              <a:gd name="connsiteY8" fmla="*/ 472000 h 6858000"/>
              <a:gd name="connsiteX9" fmla="*/ 5522170 w 6096000"/>
              <a:gd name="connsiteY9" fmla="*/ 473782 h 6858000"/>
              <a:gd name="connsiteX10" fmla="*/ 5521798 w 6096000"/>
              <a:gd name="connsiteY10" fmla="*/ 491380 h 6858000"/>
              <a:gd name="connsiteX11" fmla="*/ 5536419 w 6096000"/>
              <a:gd name="connsiteY11" fmla="*/ 531675 h 6858000"/>
              <a:gd name="connsiteX12" fmla="*/ 5533435 w 6096000"/>
              <a:gd name="connsiteY12" fmla="*/ 536015 h 6858000"/>
              <a:gd name="connsiteX13" fmla="*/ 5538088 w 6096000"/>
              <a:gd name="connsiteY13" fmla="*/ 572092 h 6858000"/>
              <a:gd name="connsiteX14" fmla="*/ 5536061 w 6096000"/>
              <a:gd name="connsiteY14" fmla="*/ 572511 h 6858000"/>
              <a:gd name="connsiteX15" fmla="*/ 5528218 w 6096000"/>
              <a:gd name="connsiteY15" fmla="*/ 582332 h 6858000"/>
              <a:gd name="connsiteX16" fmla="*/ 5518011 w 6096000"/>
              <a:gd name="connsiteY16" fmla="*/ 601285 h 6858000"/>
              <a:gd name="connsiteX17" fmla="*/ 5473174 w 6096000"/>
              <a:gd name="connsiteY17" fmla="*/ 681608 h 6858000"/>
              <a:gd name="connsiteX18" fmla="*/ 5472963 w 6096000"/>
              <a:gd name="connsiteY18" fmla="*/ 689151 h 6858000"/>
              <a:gd name="connsiteX19" fmla="*/ 5472485 w 6096000"/>
              <a:gd name="connsiteY19" fmla="*/ 689289 h 6858000"/>
              <a:gd name="connsiteX20" fmla="*/ 5471326 w 6096000"/>
              <a:gd name="connsiteY20" fmla="*/ 697222 h 6858000"/>
              <a:gd name="connsiteX21" fmla="*/ 5472164 w 6096000"/>
              <a:gd name="connsiteY21" fmla="*/ 717531 h 6858000"/>
              <a:gd name="connsiteX22" fmla="*/ 5468891 w 6096000"/>
              <a:gd name="connsiteY22" fmla="*/ 722494 h 6858000"/>
              <a:gd name="connsiteX23" fmla="*/ 5463081 w 6096000"/>
              <a:gd name="connsiteY23" fmla="*/ 724368 h 6858000"/>
              <a:gd name="connsiteX24" fmla="*/ 5446981 w 6096000"/>
              <a:gd name="connsiteY24" fmla="*/ 752692 h 6858000"/>
              <a:gd name="connsiteX25" fmla="*/ 5417190 w 6096000"/>
              <a:gd name="connsiteY25" fmla="*/ 816346 h 6858000"/>
              <a:gd name="connsiteX26" fmla="*/ 5388958 w 6096000"/>
              <a:gd name="connsiteY26" fmla="*/ 889417 h 6858000"/>
              <a:gd name="connsiteX27" fmla="*/ 5307044 w 6096000"/>
              <a:gd name="connsiteY27" fmla="*/ 1063288 h 6858000"/>
              <a:gd name="connsiteX28" fmla="*/ 5303837 w 6096000"/>
              <a:gd name="connsiteY28" fmla="*/ 1157176 h 6858000"/>
              <a:gd name="connsiteX29" fmla="*/ 5286494 w 6096000"/>
              <a:gd name="connsiteY29" fmla="*/ 1210776 h 6858000"/>
              <a:gd name="connsiteX30" fmla="*/ 5282463 w 6096000"/>
              <a:gd name="connsiteY30" fmla="*/ 1301993 h 6858000"/>
              <a:gd name="connsiteX31" fmla="*/ 5252235 w 6096000"/>
              <a:gd name="connsiteY31" fmla="*/ 1360879 h 6858000"/>
              <a:gd name="connsiteX32" fmla="*/ 5244497 w 6096000"/>
              <a:gd name="connsiteY32" fmla="*/ 1404045 h 6858000"/>
              <a:gd name="connsiteX33" fmla="*/ 5223823 w 6096000"/>
              <a:gd name="connsiteY33" fmla="*/ 1429568 h 6858000"/>
              <a:gd name="connsiteX34" fmla="*/ 5224851 w 6096000"/>
              <a:gd name="connsiteY34" fmla="*/ 1430305 h 6858000"/>
              <a:gd name="connsiteX35" fmla="*/ 5212394 w 6096000"/>
              <a:gd name="connsiteY35" fmla="*/ 1463304 h 6858000"/>
              <a:gd name="connsiteX36" fmla="*/ 5209958 w 6096000"/>
              <a:gd name="connsiteY36" fmla="*/ 1514846 h 6858000"/>
              <a:gd name="connsiteX37" fmla="*/ 5206417 w 6096000"/>
              <a:gd name="connsiteY37" fmla="*/ 1519731 h 6858000"/>
              <a:gd name="connsiteX38" fmla="*/ 5206640 w 6096000"/>
              <a:gd name="connsiteY38" fmla="*/ 1519929 h 6858000"/>
              <a:gd name="connsiteX39" fmla="*/ 5207632 w 6096000"/>
              <a:gd name="connsiteY39" fmla="*/ 1546022 h 6858000"/>
              <a:gd name="connsiteX40" fmla="*/ 5212030 w 6096000"/>
              <a:gd name="connsiteY40" fmla="*/ 1578752 h 6858000"/>
              <a:gd name="connsiteX41" fmla="*/ 5203533 w 6096000"/>
              <a:gd name="connsiteY41" fmla="*/ 1647555 h 6858000"/>
              <a:gd name="connsiteX42" fmla="*/ 5190877 w 6096000"/>
              <a:gd name="connsiteY42" fmla="*/ 1715685 h 6858000"/>
              <a:gd name="connsiteX43" fmla="*/ 5184235 w 6096000"/>
              <a:gd name="connsiteY43" fmla="*/ 1740358 h 6858000"/>
              <a:gd name="connsiteX44" fmla="*/ 5181475 w 6096000"/>
              <a:gd name="connsiteY44" fmla="*/ 1784314 h 6858000"/>
              <a:gd name="connsiteX45" fmla="*/ 5185845 w 6096000"/>
              <a:gd name="connsiteY45" fmla="*/ 1804434 h 6858000"/>
              <a:gd name="connsiteX46" fmla="*/ 5185068 w 6096000"/>
              <a:gd name="connsiteY46" fmla="*/ 1805316 h 6858000"/>
              <a:gd name="connsiteX47" fmla="*/ 5188593 w 6096000"/>
              <a:gd name="connsiteY47" fmla="*/ 1807109 h 6858000"/>
              <a:gd name="connsiteX48" fmla="*/ 5185920 w 6096000"/>
              <a:gd name="connsiteY48" fmla="*/ 1821003 h 6858000"/>
              <a:gd name="connsiteX49" fmla="*/ 5183543 w 6096000"/>
              <a:gd name="connsiteY49" fmla="*/ 1824832 h 6858000"/>
              <a:gd name="connsiteX50" fmla="*/ 5182235 w 6096000"/>
              <a:gd name="connsiteY50" fmla="*/ 1830429 h 6858000"/>
              <a:gd name="connsiteX51" fmla="*/ 5182525 w 6096000"/>
              <a:gd name="connsiteY51" fmla="*/ 1830569 h 6858000"/>
              <a:gd name="connsiteX52" fmla="*/ 5180663 w 6096000"/>
              <a:gd name="connsiteY52" fmla="*/ 1835810 h 6858000"/>
              <a:gd name="connsiteX53" fmla="*/ 5167452 w 6096000"/>
              <a:gd name="connsiteY53" fmla="*/ 1861483 h 6858000"/>
              <a:gd name="connsiteX54" fmla="*/ 5174266 w 6096000"/>
              <a:gd name="connsiteY54" fmla="*/ 1892417 h 6858000"/>
              <a:gd name="connsiteX55" fmla="*/ 5189262 w 6096000"/>
              <a:gd name="connsiteY55" fmla="*/ 1895114 h 6858000"/>
              <a:gd name="connsiteX56" fmla="*/ 5187100 w 6096000"/>
              <a:gd name="connsiteY56" fmla="*/ 1899379 h 6858000"/>
              <a:gd name="connsiteX57" fmla="*/ 5180471 w 6096000"/>
              <a:gd name="connsiteY57" fmla="*/ 1907867 h 6858000"/>
              <a:gd name="connsiteX58" fmla="*/ 5181361 w 6096000"/>
              <a:gd name="connsiteY58" fmla="*/ 1910265 h 6858000"/>
              <a:gd name="connsiteX59" fmla="*/ 5178268 w 6096000"/>
              <a:gd name="connsiteY59" fmla="*/ 1935584 h 6858000"/>
              <a:gd name="connsiteX60" fmla="*/ 5183619 w 6096000"/>
              <a:gd name="connsiteY60" fmla="*/ 1942021 h 6858000"/>
              <a:gd name="connsiteX61" fmla="*/ 5184480 w 6096000"/>
              <a:gd name="connsiteY61" fmla="*/ 1945112 h 6858000"/>
              <a:gd name="connsiteX62" fmla="*/ 5172776 w 6096000"/>
              <a:gd name="connsiteY62" fmla="*/ 1961162 h 6858000"/>
              <a:gd name="connsiteX63" fmla="*/ 5168513 w 6096000"/>
              <a:gd name="connsiteY63" fmla="*/ 1969445 h 6858000"/>
              <a:gd name="connsiteX64" fmla="*/ 5126597 w 6096000"/>
              <a:gd name="connsiteY64" fmla="*/ 2024270 h 6858000"/>
              <a:gd name="connsiteX65" fmla="*/ 5119528 w 6096000"/>
              <a:gd name="connsiteY65" fmla="*/ 2107942 h 6858000"/>
              <a:gd name="connsiteX66" fmla="*/ 5110356 w 6096000"/>
              <a:gd name="connsiteY66" fmla="*/ 2193455 h 6858000"/>
              <a:gd name="connsiteX67" fmla="*/ 5104992 w 6096000"/>
              <a:gd name="connsiteY67" fmla="*/ 2260088 h 6858000"/>
              <a:gd name="connsiteX68" fmla="*/ 5059439 w 6096000"/>
              <a:gd name="connsiteY68" fmla="*/ 2335735 h 6858000"/>
              <a:gd name="connsiteX69" fmla="*/ 5022061 w 6096000"/>
              <a:gd name="connsiteY69" fmla="*/ 2408995 h 6858000"/>
              <a:gd name="connsiteX70" fmla="*/ 5022253 w 6096000"/>
              <a:gd name="connsiteY70" fmla="*/ 2445869 h 6858000"/>
              <a:gd name="connsiteX71" fmla="*/ 5011426 w 6096000"/>
              <a:gd name="connsiteY71" fmla="*/ 2496499 h 6858000"/>
              <a:gd name="connsiteX72" fmla="*/ 4994224 w 6096000"/>
              <a:gd name="connsiteY72" fmla="*/ 2549900 h 6858000"/>
              <a:gd name="connsiteX73" fmla="*/ 4995245 w 6096000"/>
              <a:gd name="connsiteY73" fmla="*/ 2596456 h 6858000"/>
              <a:gd name="connsiteX74" fmla="*/ 4988570 w 6096000"/>
              <a:gd name="connsiteY74" fmla="*/ 2606088 h 6858000"/>
              <a:gd name="connsiteX75" fmla="*/ 4988371 w 6096000"/>
              <a:gd name="connsiteY75" fmla="*/ 2635351 h 6858000"/>
              <a:gd name="connsiteX76" fmla="*/ 4983212 w 6096000"/>
              <a:gd name="connsiteY76" fmla="*/ 2665666 h 6858000"/>
              <a:gd name="connsiteX77" fmla="*/ 4968234 w 6096000"/>
              <a:gd name="connsiteY77" fmla="*/ 2715895 h 6858000"/>
              <a:gd name="connsiteX78" fmla="*/ 4975888 w 6096000"/>
              <a:gd name="connsiteY78" fmla="*/ 2725052 h 6858000"/>
              <a:gd name="connsiteX79" fmla="*/ 4980195 w 6096000"/>
              <a:gd name="connsiteY79" fmla="*/ 2726489 h 6858000"/>
              <a:gd name="connsiteX80" fmla="*/ 4976218 w 6096000"/>
              <a:gd name="connsiteY80" fmla="*/ 2740278 h 6858000"/>
              <a:gd name="connsiteX81" fmla="*/ 4980571 w 6096000"/>
              <a:gd name="connsiteY81" fmla="*/ 2751112 h 6858000"/>
              <a:gd name="connsiteX82" fmla="*/ 4973893 w 6096000"/>
              <a:gd name="connsiteY82" fmla="*/ 2760208 h 6858000"/>
              <a:gd name="connsiteX83" fmla="*/ 4979005 w 6096000"/>
              <a:gd name="connsiteY83" fmla="*/ 2790136 h 6858000"/>
              <a:gd name="connsiteX84" fmla="*/ 4986137 w 6096000"/>
              <a:gd name="connsiteY84" fmla="*/ 2804183 h 6858000"/>
              <a:gd name="connsiteX85" fmla="*/ 4986175 w 6096000"/>
              <a:gd name="connsiteY85" fmla="*/ 2825860 h 6858000"/>
              <a:gd name="connsiteX86" fmla="*/ 4993936 w 6096000"/>
              <a:gd name="connsiteY86" fmla="*/ 2911749 h 6858000"/>
              <a:gd name="connsiteX87" fmla="*/ 4992563 w 6096000"/>
              <a:gd name="connsiteY87" fmla="*/ 2977278 h 6858000"/>
              <a:gd name="connsiteX88" fmla="*/ 4980516 w 6096000"/>
              <a:gd name="connsiteY88" fmla="*/ 2991092 h 6858000"/>
              <a:gd name="connsiteX89" fmla="*/ 4992801 w 6096000"/>
              <a:gd name="connsiteY89" fmla="*/ 3020247 h 6858000"/>
              <a:gd name="connsiteX90" fmla="*/ 5014805 w 6096000"/>
              <a:gd name="connsiteY90" fmla="*/ 3065434 h 6858000"/>
              <a:gd name="connsiteX91" fmla="*/ 5002733 w 6096000"/>
              <a:gd name="connsiteY91" fmla="*/ 3103777 h 6858000"/>
              <a:gd name="connsiteX92" fmla="*/ 5002941 w 6096000"/>
              <a:gd name="connsiteY92" fmla="*/ 3151828 h 6858000"/>
              <a:gd name="connsiteX93" fmla="*/ 5002883 w 6096000"/>
              <a:gd name="connsiteY93" fmla="*/ 3180546 h 6858000"/>
              <a:gd name="connsiteX94" fmla="*/ 5016711 w 6096000"/>
              <a:gd name="connsiteY94" fmla="*/ 3258677 h 6858000"/>
              <a:gd name="connsiteX95" fmla="*/ 5017918 w 6096000"/>
              <a:gd name="connsiteY95" fmla="*/ 3262610 h 6858000"/>
              <a:gd name="connsiteX96" fmla="*/ 5011672 w 6096000"/>
              <a:gd name="connsiteY96" fmla="*/ 3277179 h 6858000"/>
              <a:gd name="connsiteX97" fmla="*/ 5009344 w 6096000"/>
              <a:gd name="connsiteY97" fmla="*/ 3278130 h 6858000"/>
              <a:gd name="connsiteX98" fmla="*/ 5026770 w 6096000"/>
              <a:gd name="connsiteY98" fmla="*/ 3325671 h 6858000"/>
              <a:gd name="connsiteX99" fmla="*/ 5024571 w 6096000"/>
              <a:gd name="connsiteY99" fmla="*/ 3332072 h 6858000"/>
              <a:gd name="connsiteX100" fmla="*/ 5041705 w 6096000"/>
              <a:gd name="connsiteY100" fmla="*/ 3362948 h 6858000"/>
              <a:gd name="connsiteX101" fmla="*/ 5047477 w 6096000"/>
              <a:gd name="connsiteY101" fmla="*/ 3378959 h 6858000"/>
              <a:gd name="connsiteX102" fmla="*/ 5060758 w 6096000"/>
              <a:gd name="connsiteY102" fmla="*/ 3407057 h 6858000"/>
              <a:gd name="connsiteX103" fmla="*/ 5058968 w 6096000"/>
              <a:gd name="connsiteY103" fmla="*/ 3409825 h 6858000"/>
              <a:gd name="connsiteX104" fmla="*/ 5062667 w 6096000"/>
              <a:gd name="connsiteY104" fmla="*/ 3415218 h 6858000"/>
              <a:gd name="connsiteX105" fmla="*/ 5060928 w 6096000"/>
              <a:gd name="connsiteY105" fmla="*/ 3419880 h 6858000"/>
              <a:gd name="connsiteX106" fmla="*/ 5062923 w 6096000"/>
              <a:gd name="connsiteY106" fmla="*/ 3424545 h 6858000"/>
              <a:gd name="connsiteX107" fmla="*/ 5064623 w 6096000"/>
              <a:gd name="connsiteY107" fmla="*/ 3476412 h 6858000"/>
              <a:gd name="connsiteX108" fmla="*/ 5069684 w 6096000"/>
              <a:gd name="connsiteY108" fmla="*/ 3486850 h 6858000"/>
              <a:gd name="connsiteX109" fmla="*/ 5063339 w 6096000"/>
              <a:gd name="connsiteY109" fmla="*/ 3496391 h 6858000"/>
              <a:gd name="connsiteX110" fmla="*/ 5070139 w 6096000"/>
              <a:gd name="connsiteY110" fmla="*/ 3531201 h 6858000"/>
              <a:gd name="connsiteX111" fmla="*/ 5079896 w 6096000"/>
              <a:gd name="connsiteY111" fmla="*/ 3542019 h 6858000"/>
              <a:gd name="connsiteX112" fmla="*/ 5087540 w 6096000"/>
              <a:gd name="connsiteY112" fmla="*/ 3552249 h 6858000"/>
              <a:gd name="connsiteX113" fmla="*/ 5087902 w 6096000"/>
              <a:gd name="connsiteY113" fmla="*/ 3553678 h 6858000"/>
              <a:gd name="connsiteX114" fmla="*/ 5091509 w 6096000"/>
              <a:gd name="connsiteY114" fmla="*/ 3568021 h 6858000"/>
              <a:gd name="connsiteX115" fmla="*/ 5091934 w 6096000"/>
              <a:gd name="connsiteY115" fmla="*/ 3569719 h 6858000"/>
              <a:gd name="connsiteX116" fmla="*/ 5089362 w 6096000"/>
              <a:gd name="connsiteY116" fmla="*/ 3586412 h 6858000"/>
              <a:gd name="connsiteX117" fmla="*/ 5092358 w 6096000"/>
              <a:gd name="connsiteY117" fmla="*/ 3597336 h 6858000"/>
              <a:gd name="connsiteX118" fmla="*/ 5084254 w 6096000"/>
              <a:gd name="connsiteY118" fmla="*/ 3606007 h 6858000"/>
              <a:gd name="connsiteX119" fmla="*/ 5084281 w 6096000"/>
              <a:gd name="connsiteY119" fmla="*/ 3641228 h 6858000"/>
              <a:gd name="connsiteX120" fmla="*/ 5091848 w 6096000"/>
              <a:gd name="connsiteY120" fmla="*/ 3653088 h 6858000"/>
              <a:gd name="connsiteX121" fmla="*/ 5097436 w 6096000"/>
              <a:gd name="connsiteY121" fmla="*/ 3664114 h 6858000"/>
              <a:gd name="connsiteX122" fmla="*/ 5097518 w 6096000"/>
              <a:gd name="connsiteY122" fmla="*/ 3665569 h 6858000"/>
              <a:gd name="connsiteX123" fmla="*/ 5099829 w 6096000"/>
              <a:gd name="connsiteY123" fmla="*/ 3707357 h 6858000"/>
              <a:gd name="connsiteX124" fmla="*/ 5114696 w 6096000"/>
              <a:gd name="connsiteY124" fmla="*/ 3778166 h 6858000"/>
              <a:gd name="connsiteX125" fmla="*/ 5135379 w 6096000"/>
              <a:gd name="connsiteY125" fmla="*/ 3878222 h 6858000"/>
              <a:gd name="connsiteX126" fmla="*/ 5130138 w 6096000"/>
              <a:gd name="connsiteY126" fmla="*/ 4048117 h 6858000"/>
              <a:gd name="connsiteX127" fmla="*/ 5090040 w 6096000"/>
              <a:gd name="connsiteY127" fmla="*/ 4219510 h 6858000"/>
              <a:gd name="connsiteX128" fmla="*/ 5092812 w 6096000"/>
              <a:gd name="connsiteY128" fmla="*/ 4411258 h 6858000"/>
              <a:gd name="connsiteX129" fmla="*/ 5084599 w 6096000"/>
              <a:gd name="connsiteY129" fmla="*/ 4488531 h 6858000"/>
              <a:gd name="connsiteX130" fmla="*/ 5084072 w 6096000"/>
              <a:gd name="connsiteY130" fmla="*/ 4539168 h 6858000"/>
              <a:gd name="connsiteX131" fmla="*/ 5068936 w 6096000"/>
              <a:gd name="connsiteY131" fmla="*/ 4625153 h 6858000"/>
              <a:gd name="connsiteX132" fmla="*/ 5059114 w 6096000"/>
              <a:gd name="connsiteY132" fmla="*/ 4733115 h 6858000"/>
              <a:gd name="connsiteX133" fmla="*/ 5037209 w 6096000"/>
              <a:gd name="connsiteY133" fmla="*/ 4844323 h 6858000"/>
              <a:gd name="connsiteX134" fmla="*/ 5020638 w 6096000"/>
              <a:gd name="connsiteY134" fmla="*/ 4877992 h 6858000"/>
              <a:gd name="connsiteX135" fmla="*/ 5006413 w 6096000"/>
              <a:gd name="connsiteY135" fmla="*/ 4925805 h 6858000"/>
              <a:gd name="connsiteX136" fmla="*/ 4971037 w 6096000"/>
              <a:gd name="connsiteY136" fmla="*/ 5009272 h 6858000"/>
              <a:gd name="connsiteX137" fmla="*/ 4963105 w 6096000"/>
              <a:gd name="connsiteY137" fmla="*/ 5111369 h 6858000"/>
              <a:gd name="connsiteX138" fmla="*/ 4976341 w 6096000"/>
              <a:gd name="connsiteY138" fmla="*/ 5210876 h 6858000"/>
              <a:gd name="connsiteX139" fmla="*/ 4980617 w 6096000"/>
              <a:gd name="connsiteY139" fmla="*/ 5269726 h 6858000"/>
              <a:gd name="connsiteX140" fmla="*/ 4997733 w 6096000"/>
              <a:gd name="connsiteY140" fmla="*/ 5464225 h 6858000"/>
              <a:gd name="connsiteX141" fmla="*/ 5001400 w 6096000"/>
              <a:gd name="connsiteY141" fmla="*/ 5594585 h 6858000"/>
              <a:gd name="connsiteX142" fmla="*/ 4983700 w 6096000"/>
              <a:gd name="connsiteY142" fmla="*/ 5667896 h 6858000"/>
              <a:gd name="connsiteX143" fmla="*/ 4968506 w 6096000"/>
              <a:gd name="connsiteY143" fmla="*/ 5769225 h 6858000"/>
              <a:gd name="connsiteX144" fmla="*/ 4969765 w 6096000"/>
              <a:gd name="connsiteY144" fmla="*/ 5823324 h 6858000"/>
              <a:gd name="connsiteX145" fmla="*/ 4966129 w 6096000"/>
              <a:gd name="connsiteY145" fmla="*/ 5862699 h 6858000"/>
              <a:gd name="connsiteX146" fmla="*/ 4970695 w 6096000"/>
              <a:gd name="connsiteY146" fmla="*/ 5906467 h 6858000"/>
              <a:gd name="connsiteX147" fmla="*/ 4991568 w 6096000"/>
              <a:gd name="connsiteY147" fmla="*/ 5939847 h 6858000"/>
              <a:gd name="connsiteX148" fmla="*/ 4986815 w 6096000"/>
              <a:gd name="connsiteY148" fmla="*/ 5973994 h 6858000"/>
              <a:gd name="connsiteX149" fmla="*/ 4987776 w 6096000"/>
              <a:gd name="connsiteY149" fmla="*/ 6089693 h 6858000"/>
              <a:gd name="connsiteX150" fmla="*/ 4991621 w 6096000"/>
              <a:gd name="connsiteY150" fmla="*/ 6224938 h 6858000"/>
              <a:gd name="connsiteX151" fmla="*/ 5017157 w 6096000"/>
              <a:gd name="connsiteY151" fmla="*/ 6370251 h 6858000"/>
              <a:gd name="connsiteX152" fmla="*/ 5040797 w 6096000"/>
              <a:gd name="connsiteY152" fmla="*/ 6541313 h 6858000"/>
              <a:gd name="connsiteX153" fmla="*/ 5045375 w 6096000"/>
              <a:gd name="connsiteY153" fmla="*/ 6640957 h 6858000"/>
              <a:gd name="connsiteX154" fmla="*/ 5058442 w 6096000"/>
              <a:gd name="connsiteY154" fmla="*/ 6705297 h 6858000"/>
              <a:gd name="connsiteX155" fmla="*/ 5071125 w 6096000"/>
              <a:gd name="connsiteY155" fmla="*/ 6759582 h 6858000"/>
              <a:gd name="connsiteX156" fmla="*/ 5069172 w 6096000"/>
              <a:gd name="connsiteY156" fmla="*/ 6817746 h 6858000"/>
              <a:gd name="connsiteX157" fmla="*/ 5072322 w 6096000"/>
              <a:gd name="connsiteY157" fmla="*/ 6843646 h 6858000"/>
              <a:gd name="connsiteX158" fmla="*/ 5091388 w 6096000"/>
              <a:gd name="connsiteY158" fmla="*/ 6857998 h 6858000"/>
              <a:gd name="connsiteX159" fmla="*/ 6096000 w 6096000"/>
              <a:gd name="connsiteY159" fmla="*/ 6857998 h 6858000"/>
              <a:gd name="connsiteX160" fmla="*/ 6096000 w 6096000"/>
              <a:gd name="connsiteY160" fmla="*/ 6858000 h 6858000"/>
              <a:gd name="connsiteX161" fmla="*/ 0 w 6096000"/>
              <a:gd name="connsiteY16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</a:cxnLst>
            <a:rect l="l" t="t" r="r" b="b"/>
            <a:pathLst>
              <a:path w="6096000" h="6858000">
                <a:moveTo>
                  <a:pt x="0" y="0"/>
                </a:moveTo>
                <a:lnTo>
                  <a:pt x="5567517" y="0"/>
                </a:lnTo>
                <a:lnTo>
                  <a:pt x="5566938" y="1705"/>
                </a:lnTo>
                <a:cubicBezTo>
                  <a:pt x="5563126" y="8440"/>
                  <a:pt x="5558112" y="13784"/>
                  <a:pt x="5551594" y="17287"/>
                </a:cubicBezTo>
                <a:cubicBezTo>
                  <a:pt x="5562364" y="82036"/>
                  <a:pt x="5510349" y="69804"/>
                  <a:pt x="5545641" y="130336"/>
                </a:cubicBezTo>
                <a:cubicBezTo>
                  <a:pt x="5526953" y="117589"/>
                  <a:pt x="5536978" y="162458"/>
                  <a:pt x="5538289" y="187093"/>
                </a:cubicBezTo>
                <a:cubicBezTo>
                  <a:pt x="5536205" y="226511"/>
                  <a:pt x="5545722" y="205530"/>
                  <a:pt x="5545790" y="265704"/>
                </a:cubicBezTo>
                <a:cubicBezTo>
                  <a:pt x="5542296" y="317533"/>
                  <a:pt x="5543813" y="325288"/>
                  <a:pt x="5542313" y="354566"/>
                </a:cubicBezTo>
                <a:lnTo>
                  <a:pt x="5524126" y="472000"/>
                </a:lnTo>
                <a:lnTo>
                  <a:pt x="5522170" y="473782"/>
                </a:lnTo>
                <a:cubicBezTo>
                  <a:pt x="5517847" y="482008"/>
                  <a:pt x="5518682" y="487340"/>
                  <a:pt x="5521798" y="491380"/>
                </a:cubicBezTo>
                <a:lnTo>
                  <a:pt x="5536419" y="531675"/>
                </a:lnTo>
                <a:lnTo>
                  <a:pt x="5533435" y="536015"/>
                </a:lnTo>
                <a:lnTo>
                  <a:pt x="5538088" y="572092"/>
                </a:lnTo>
                <a:lnTo>
                  <a:pt x="5536061" y="572511"/>
                </a:lnTo>
                <a:cubicBezTo>
                  <a:pt x="5531611" y="574271"/>
                  <a:pt x="5528529" y="577121"/>
                  <a:pt x="5528218" y="582332"/>
                </a:cubicBezTo>
                <a:cubicBezTo>
                  <a:pt x="5498002" y="573171"/>
                  <a:pt x="5516262" y="585107"/>
                  <a:pt x="5518011" y="601285"/>
                </a:cubicBezTo>
                <a:cubicBezTo>
                  <a:pt x="5508838" y="617831"/>
                  <a:pt x="5480684" y="666964"/>
                  <a:pt x="5473174" y="681608"/>
                </a:cubicBezTo>
                <a:cubicBezTo>
                  <a:pt x="5473102" y="684122"/>
                  <a:pt x="5473033" y="686637"/>
                  <a:pt x="5472963" y="689151"/>
                </a:cubicBezTo>
                <a:lnTo>
                  <a:pt x="5472485" y="689289"/>
                </a:lnTo>
                <a:cubicBezTo>
                  <a:pt x="5471434" y="690905"/>
                  <a:pt x="5470986" y="693376"/>
                  <a:pt x="5471326" y="697222"/>
                </a:cubicBezTo>
                <a:cubicBezTo>
                  <a:pt x="5471606" y="703992"/>
                  <a:pt x="5471884" y="710761"/>
                  <a:pt x="5472164" y="717531"/>
                </a:cubicBezTo>
                <a:lnTo>
                  <a:pt x="5468891" y="722494"/>
                </a:lnTo>
                <a:lnTo>
                  <a:pt x="5463081" y="724368"/>
                </a:lnTo>
                <a:lnTo>
                  <a:pt x="5446981" y="752692"/>
                </a:lnTo>
                <a:cubicBezTo>
                  <a:pt x="5454691" y="764380"/>
                  <a:pt x="5422719" y="808083"/>
                  <a:pt x="5417190" y="816346"/>
                </a:cubicBezTo>
                <a:lnTo>
                  <a:pt x="5388958" y="889417"/>
                </a:lnTo>
                <a:cubicBezTo>
                  <a:pt x="5320491" y="969963"/>
                  <a:pt x="5321907" y="1005331"/>
                  <a:pt x="5307044" y="1063288"/>
                </a:cubicBezTo>
                <a:cubicBezTo>
                  <a:pt x="5313332" y="1111028"/>
                  <a:pt x="5317096" y="1110140"/>
                  <a:pt x="5303837" y="1157176"/>
                </a:cubicBezTo>
                <a:cubicBezTo>
                  <a:pt x="5301103" y="1192124"/>
                  <a:pt x="5301884" y="1197232"/>
                  <a:pt x="5286494" y="1210776"/>
                </a:cubicBezTo>
                <a:lnTo>
                  <a:pt x="5282463" y="1301993"/>
                </a:lnTo>
                <a:lnTo>
                  <a:pt x="5252235" y="1360879"/>
                </a:lnTo>
                <a:lnTo>
                  <a:pt x="5244497" y="1404045"/>
                </a:lnTo>
                <a:lnTo>
                  <a:pt x="5223823" y="1429568"/>
                </a:lnTo>
                <a:lnTo>
                  <a:pt x="5224851" y="1430305"/>
                </a:lnTo>
                <a:cubicBezTo>
                  <a:pt x="5226697" y="1432466"/>
                  <a:pt x="5214738" y="1459891"/>
                  <a:pt x="5212394" y="1463304"/>
                </a:cubicBezTo>
                <a:cubicBezTo>
                  <a:pt x="5209912" y="1477394"/>
                  <a:pt x="5213027" y="1501295"/>
                  <a:pt x="5209958" y="1514846"/>
                </a:cubicBezTo>
                <a:lnTo>
                  <a:pt x="5206417" y="1519731"/>
                </a:lnTo>
                <a:lnTo>
                  <a:pt x="5206640" y="1519929"/>
                </a:lnTo>
                <a:cubicBezTo>
                  <a:pt x="5206490" y="1521210"/>
                  <a:pt x="5209710" y="1543635"/>
                  <a:pt x="5207632" y="1546022"/>
                </a:cubicBezTo>
                <a:lnTo>
                  <a:pt x="5212030" y="1578752"/>
                </a:lnTo>
                <a:cubicBezTo>
                  <a:pt x="5206147" y="1605585"/>
                  <a:pt x="5226381" y="1622803"/>
                  <a:pt x="5203533" y="1647555"/>
                </a:cubicBezTo>
                <a:cubicBezTo>
                  <a:pt x="5198128" y="1672675"/>
                  <a:pt x="5203213" y="1694404"/>
                  <a:pt x="5190877" y="1715685"/>
                </a:cubicBezTo>
                <a:cubicBezTo>
                  <a:pt x="5196815" y="1724301"/>
                  <a:pt x="5198098" y="1732435"/>
                  <a:pt x="5184235" y="1740358"/>
                </a:cubicBezTo>
                <a:cubicBezTo>
                  <a:pt x="5182625" y="1763793"/>
                  <a:pt x="5198368" y="1769422"/>
                  <a:pt x="5181475" y="1784314"/>
                </a:cubicBezTo>
                <a:cubicBezTo>
                  <a:pt x="5205987" y="1797417"/>
                  <a:pt x="5195246" y="1798221"/>
                  <a:pt x="5185845" y="1804434"/>
                </a:cubicBezTo>
                <a:lnTo>
                  <a:pt x="5185068" y="1805316"/>
                </a:lnTo>
                <a:lnTo>
                  <a:pt x="5188593" y="1807109"/>
                </a:lnTo>
                <a:lnTo>
                  <a:pt x="5185920" y="1821003"/>
                </a:lnTo>
                <a:lnTo>
                  <a:pt x="5183543" y="1824832"/>
                </a:lnTo>
                <a:cubicBezTo>
                  <a:pt x="5182284" y="1827468"/>
                  <a:pt x="5181937" y="1829219"/>
                  <a:pt x="5182235" y="1830429"/>
                </a:cubicBezTo>
                <a:lnTo>
                  <a:pt x="5182525" y="1830569"/>
                </a:lnTo>
                <a:lnTo>
                  <a:pt x="5180663" y="1835810"/>
                </a:lnTo>
                <a:cubicBezTo>
                  <a:pt x="5176779" y="1844665"/>
                  <a:pt x="5172297" y="1853278"/>
                  <a:pt x="5167452" y="1861483"/>
                </a:cubicBezTo>
                <a:cubicBezTo>
                  <a:pt x="5179827" y="1866643"/>
                  <a:pt x="5166788" y="1884999"/>
                  <a:pt x="5174266" y="1892417"/>
                </a:cubicBezTo>
                <a:lnTo>
                  <a:pt x="5189262" y="1895114"/>
                </a:lnTo>
                <a:lnTo>
                  <a:pt x="5187100" y="1899379"/>
                </a:lnTo>
                <a:lnTo>
                  <a:pt x="5180471" y="1907867"/>
                </a:lnTo>
                <a:cubicBezTo>
                  <a:pt x="5179609" y="1909162"/>
                  <a:pt x="5179647" y="1909994"/>
                  <a:pt x="5181361" y="1910265"/>
                </a:cubicBezTo>
                <a:cubicBezTo>
                  <a:pt x="5180995" y="1914884"/>
                  <a:pt x="5177893" y="1930292"/>
                  <a:pt x="5178268" y="1935584"/>
                </a:cubicBezTo>
                <a:lnTo>
                  <a:pt x="5183619" y="1942021"/>
                </a:lnTo>
                <a:lnTo>
                  <a:pt x="5184480" y="1945112"/>
                </a:lnTo>
                <a:lnTo>
                  <a:pt x="5172776" y="1961162"/>
                </a:lnTo>
                <a:lnTo>
                  <a:pt x="5168513" y="1969445"/>
                </a:lnTo>
                <a:lnTo>
                  <a:pt x="5126597" y="2024270"/>
                </a:lnTo>
                <a:lnTo>
                  <a:pt x="5119528" y="2107942"/>
                </a:lnTo>
                <a:cubicBezTo>
                  <a:pt x="5089290" y="2138038"/>
                  <a:pt x="5110415" y="2159228"/>
                  <a:pt x="5110356" y="2193455"/>
                </a:cubicBezTo>
                <a:cubicBezTo>
                  <a:pt x="5101302" y="2220953"/>
                  <a:pt x="5110381" y="2224200"/>
                  <a:pt x="5104992" y="2260088"/>
                </a:cubicBezTo>
                <a:cubicBezTo>
                  <a:pt x="5096504" y="2291744"/>
                  <a:pt x="5078225" y="2299003"/>
                  <a:pt x="5059439" y="2335735"/>
                </a:cubicBezTo>
                <a:cubicBezTo>
                  <a:pt x="5029465" y="2329020"/>
                  <a:pt x="5058046" y="2407546"/>
                  <a:pt x="5022061" y="2408995"/>
                </a:cubicBezTo>
                <a:cubicBezTo>
                  <a:pt x="5023289" y="2413465"/>
                  <a:pt x="5019654" y="2441580"/>
                  <a:pt x="5022253" y="2445869"/>
                </a:cubicBezTo>
                <a:cubicBezTo>
                  <a:pt x="5022440" y="2449625"/>
                  <a:pt x="5011241" y="2492743"/>
                  <a:pt x="5011426" y="2496499"/>
                </a:cubicBezTo>
                <a:lnTo>
                  <a:pt x="4994224" y="2549900"/>
                </a:lnTo>
                <a:cubicBezTo>
                  <a:pt x="4992353" y="2564757"/>
                  <a:pt x="4998952" y="2582253"/>
                  <a:pt x="4995245" y="2596456"/>
                </a:cubicBezTo>
                <a:lnTo>
                  <a:pt x="4988570" y="2606088"/>
                </a:lnTo>
                <a:cubicBezTo>
                  <a:pt x="4988504" y="2615842"/>
                  <a:pt x="4988436" y="2625597"/>
                  <a:pt x="4988371" y="2635351"/>
                </a:cubicBezTo>
                <a:lnTo>
                  <a:pt x="4983212" y="2665666"/>
                </a:lnTo>
                <a:lnTo>
                  <a:pt x="4968234" y="2715895"/>
                </a:lnTo>
                <a:lnTo>
                  <a:pt x="4975888" y="2725052"/>
                </a:lnTo>
                <a:lnTo>
                  <a:pt x="4980195" y="2726489"/>
                </a:lnTo>
                <a:lnTo>
                  <a:pt x="4976218" y="2740278"/>
                </a:lnTo>
                <a:lnTo>
                  <a:pt x="4980571" y="2751112"/>
                </a:lnTo>
                <a:lnTo>
                  <a:pt x="4973893" y="2760208"/>
                </a:lnTo>
                <a:lnTo>
                  <a:pt x="4979005" y="2790136"/>
                </a:lnTo>
                <a:lnTo>
                  <a:pt x="4986137" y="2804183"/>
                </a:lnTo>
                <a:cubicBezTo>
                  <a:pt x="4986150" y="2811409"/>
                  <a:pt x="4986162" y="2818634"/>
                  <a:pt x="4986175" y="2825860"/>
                </a:cubicBezTo>
                <a:cubicBezTo>
                  <a:pt x="4987474" y="2843788"/>
                  <a:pt x="4992871" y="2886513"/>
                  <a:pt x="4993936" y="2911749"/>
                </a:cubicBezTo>
                <a:cubicBezTo>
                  <a:pt x="4993313" y="2946689"/>
                  <a:pt x="4980300" y="2954448"/>
                  <a:pt x="4992563" y="2977278"/>
                </a:cubicBezTo>
                <a:cubicBezTo>
                  <a:pt x="4985688" y="2983455"/>
                  <a:pt x="4982051" y="2987749"/>
                  <a:pt x="4980516" y="2991092"/>
                </a:cubicBezTo>
                <a:cubicBezTo>
                  <a:pt x="4975910" y="3001119"/>
                  <a:pt x="4990216" y="3002537"/>
                  <a:pt x="4992801" y="3020247"/>
                </a:cubicBezTo>
                <a:cubicBezTo>
                  <a:pt x="4998517" y="3032637"/>
                  <a:pt x="5013148" y="3051512"/>
                  <a:pt x="5014805" y="3065434"/>
                </a:cubicBezTo>
                <a:cubicBezTo>
                  <a:pt x="4998836" y="3057428"/>
                  <a:pt x="5016840" y="3105196"/>
                  <a:pt x="5002733" y="3103777"/>
                </a:cubicBezTo>
                <a:cubicBezTo>
                  <a:pt x="5022381" y="3124610"/>
                  <a:pt x="4997365" y="3128169"/>
                  <a:pt x="5002941" y="3151828"/>
                </a:cubicBezTo>
                <a:cubicBezTo>
                  <a:pt x="5010264" y="3163902"/>
                  <a:pt x="5011356" y="3171780"/>
                  <a:pt x="5002883" y="3180546"/>
                </a:cubicBezTo>
                <a:cubicBezTo>
                  <a:pt x="5038586" y="3236545"/>
                  <a:pt x="5003723" y="3210316"/>
                  <a:pt x="5016711" y="3258677"/>
                </a:cubicBezTo>
                <a:lnTo>
                  <a:pt x="5017918" y="3262610"/>
                </a:lnTo>
                <a:lnTo>
                  <a:pt x="5011672" y="3277179"/>
                </a:lnTo>
                <a:lnTo>
                  <a:pt x="5009344" y="3278130"/>
                </a:lnTo>
                <a:lnTo>
                  <a:pt x="5026770" y="3325671"/>
                </a:lnTo>
                <a:lnTo>
                  <a:pt x="5024571" y="3332072"/>
                </a:lnTo>
                <a:lnTo>
                  <a:pt x="5041705" y="3362948"/>
                </a:lnTo>
                <a:lnTo>
                  <a:pt x="5047477" y="3378959"/>
                </a:lnTo>
                <a:lnTo>
                  <a:pt x="5060758" y="3407057"/>
                </a:lnTo>
                <a:lnTo>
                  <a:pt x="5058968" y="3409825"/>
                </a:lnTo>
                <a:lnTo>
                  <a:pt x="5062667" y="3415218"/>
                </a:lnTo>
                <a:lnTo>
                  <a:pt x="5060928" y="3419880"/>
                </a:lnTo>
                <a:lnTo>
                  <a:pt x="5062923" y="3424545"/>
                </a:lnTo>
                <a:cubicBezTo>
                  <a:pt x="5063537" y="3433967"/>
                  <a:pt x="5063494" y="3466028"/>
                  <a:pt x="5064623" y="3476412"/>
                </a:cubicBezTo>
                <a:lnTo>
                  <a:pt x="5069684" y="3486850"/>
                </a:lnTo>
                <a:lnTo>
                  <a:pt x="5063339" y="3496391"/>
                </a:lnTo>
                <a:lnTo>
                  <a:pt x="5070139" y="3531201"/>
                </a:lnTo>
                <a:lnTo>
                  <a:pt x="5079896" y="3542019"/>
                </a:lnTo>
                <a:lnTo>
                  <a:pt x="5087540" y="3552249"/>
                </a:lnTo>
                <a:lnTo>
                  <a:pt x="5087902" y="3553678"/>
                </a:lnTo>
                <a:lnTo>
                  <a:pt x="5091509" y="3568021"/>
                </a:lnTo>
                <a:lnTo>
                  <a:pt x="5091934" y="3569719"/>
                </a:lnTo>
                <a:lnTo>
                  <a:pt x="5089362" y="3586412"/>
                </a:lnTo>
                <a:lnTo>
                  <a:pt x="5092358" y="3597336"/>
                </a:lnTo>
                <a:lnTo>
                  <a:pt x="5084254" y="3606007"/>
                </a:lnTo>
                <a:cubicBezTo>
                  <a:pt x="5084262" y="3617747"/>
                  <a:pt x="5084273" y="3629488"/>
                  <a:pt x="5084281" y="3641228"/>
                </a:cubicBezTo>
                <a:lnTo>
                  <a:pt x="5091848" y="3653088"/>
                </a:lnTo>
                <a:lnTo>
                  <a:pt x="5097436" y="3664114"/>
                </a:lnTo>
                <a:cubicBezTo>
                  <a:pt x="5097463" y="3664599"/>
                  <a:pt x="5097491" y="3665084"/>
                  <a:pt x="5097518" y="3665569"/>
                </a:cubicBezTo>
                <a:cubicBezTo>
                  <a:pt x="5097915" y="3672776"/>
                  <a:pt x="5096966" y="3688591"/>
                  <a:pt x="5099829" y="3707357"/>
                </a:cubicBezTo>
                <a:cubicBezTo>
                  <a:pt x="5100505" y="3724716"/>
                  <a:pt x="5118078" y="3760234"/>
                  <a:pt x="5114696" y="3778166"/>
                </a:cubicBezTo>
                <a:cubicBezTo>
                  <a:pt x="5141627" y="3845122"/>
                  <a:pt x="5125427" y="3821305"/>
                  <a:pt x="5135379" y="3878222"/>
                </a:cubicBezTo>
                <a:cubicBezTo>
                  <a:pt x="5161519" y="3905047"/>
                  <a:pt x="5125417" y="4015047"/>
                  <a:pt x="5130138" y="4048117"/>
                </a:cubicBezTo>
                <a:cubicBezTo>
                  <a:pt x="5081804" y="4192084"/>
                  <a:pt x="5096262" y="4158987"/>
                  <a:pt x="5090040" y="4219510"/>
                </a:cubicBezTo>
                <a:cubicBezTo>
                  <a:pt x="5104553" y="4280033"/>
                  <a:pt x="5065380" y="4345686"/>
                  <a:pt x="5092812" y="4411258"/>
                </a:cubicBezTo>
                <a:cubicBezTo>
                  <a:pt x="5090630" y="4437329"/>
                  <a:pt x="5083878" y="4473140"/>
                  <a:pt x="5084599" y="4488531"/>
                </a:cubicBezTo>
                <a:cubicBezTo>
                  <a:pt x="5084423" y="4505410"/>
                  <a:pt x="5084248" y="4522289"/>
                  <a:pt x="5084072" y="4539168"/>
                </a:cubicBezTo>
                <a:cubicBezTo>
                  <a:pt x="5072114" y="4567830"/>
                  <a:pt x="5064305" y="4588197"/>
                  <a:pt x="5068936" y="4625153"/>
                </a:cubicBezTo>
                <a:cubicBezTo>
                  <a:pt x="5077433" y="4662889"/>
                  <a:pt x="5065899" y="4679357"/>
                  <a:pt x="5059114" y="4733115"/>
                </a:cubicBezTo>
                <a:cubicBezTo>
                  <a:pt x="5068687" y="4752352"/>
                  <a:pt x="5055370" y="4832308"/>
                  <a:pt x="5037209" y="4844323"/>
                </a:cubicBezTo>
                <a:cubicBezTo>
                  <a:pt x="5033444" y="4857054"/>
                  <a:pt x="5040194" y="4871554"/>
                  <a:pt x="5020638" y="4877992"/>
                </a:cubicBezTo>
                <a:cubicBezTo>
                  <a:pt x="4997151" y="4888353"/>
                  <a:pt x="5034418" y="4931200"/>
                  <a:pt x="5006413" y="4925805"/>
                </a:cubicBezTo>
                <a:cubicBezTo>
                  <a:pt x="5031964" y="4956261"/>
                  <a:pt x="4982840" y="4982633"/>
                  <a:pt x="4971037" y="5009272"/>
                </a:cubicBezTo>
                <a:cubicBezTo>
                  <a:pt x="4973259" y="5034036"/>
                  <a:pt x="4968375" y="5053859"/>
                  <a:pt x="4963105" y="5111369"/>
                </a:cubicBezTo>
                <a:cubicBezTo>
                  <a:pt x="4973224" y="5141336"/>
                  <a:pt x="4937413" y="5161742"/>
                  <a:pt x="4976341" y="5210876"/>
                </a:cubicBezTo>
                <a:cubicBezTo>
                  <a:pt x="4972455" y="5212581"/>
                  <a:pt x="4977054" y="5227501"/>
                  <a:pt x="4980617" y="5269726"/>
                </a:cubicBezTo>
                <a:cubicBezTo>
                  <a:pt x="4984182" y="5311951"/>
                  <a:pt x="4990390" y="5400671"/>
                  <a:pt x="4997733" y="5464225"/>
                </a:cubicBezTo>
                <a:cubicBezTo>
                  <a:pt x="5001765" y="5536542"/>
                  <a:pt x="4990225" y="5517959"/>
                  <a:pt x="5001400" y="5594585"/>
                </a:cubicBezTo>
                <a:cubicBezTo>
                  <a:pt x="4999908" y="5619318"/>
                  <a:pt x="4974042" y="5647975"/>
                  <a:pt x="4983700" y="5667896"/>
                </a:cubicBezTo>
                <a:cubicBezTo>
                  <a:pt x="4976834" y="5696311"/>
                  <a:pt x="4975579" y="5738356"/>
                  <a:pt x="4968506" y="5769225"/>
                </a:cubicBezTo>
                <a:cubicBezTo>
                  <a:pt x="4968926" y="5787258"/>
                  <a:pt x="4969344" y="5805291"/>
                  <a:pt x="4969765" y="5823324"/>
                </a:cubicBezTo>
                <a:cubicBezTo>
                  <a:pt x="4966122" y="5853058"/>
                  <a:pt x="4965608" y="5838948"/>
                  <a:pt x="4966129" y="5862699"/>
                </a:cubicBezTo>
                <a:lnTo>
                  <a:pt x="4970695" y="5906467"/>
                </a:lnTo>
                <a:lnTo>
                  <a:pt x="4991568" y="5939847"/>
                </a:lnTo>
                <a:cubicBezTo>
                  <a:pt x="4998848" y="5955713"/>
                  <a:pt x="4974731" y="5940131"/>
                  <a:pt x="4986815" y="5973994"/>
                </a:cubicBezTo>
                <a:cubicBezTo>
                  <a:pt x="4961187" y="5997051"/>
                  <a:pt x="4983444" y="6032039"/>
                  <a:pt x="4987776" y="6089693"/>
                </a:cubicBezTo>
                <a:lnTo>
                  <a:pt x="4991621" y="6224938"/>
                </a:lnTo>
                <a:cubicBezTo>
                  <a:pt x="4988442" y="6270972"/>
                  <a:pt x="5008962" y="6317522"/>
                  <a:pt x="5017157" y="6370251"/>
                </a:cubicBezTo>
                <a:cubicBezTo>
                  <a:pt x="5025353" y="6422980"/>
                  <a:pt x="5039938" y="6490855"/>
                  <a:pt x="5040797" y="6541313"/>
                </a:cubicBezTo>
                <a:cubicBezTo>
                  <a:pt x="5039898" y="6576319"/>
                  <a:pt x="5031912" y="6591883"/>
                  <a:pt x="5045375" y="6640957"/>
                </a:cubicBezTo>
                <a:cubicBezTo>
                  <a:pt x="5057505" y="6669536"/>
                  <a:pt x="5052276" y="6675394"/>
                  <a:pt x="5058442" y="6705297"/>
                </a:cubicBezTo>
                <a:cubicBezTo>
                  <a:pt x="5057367" y="6727133"/>
                  <a:pt x="5067901" y="6732087"/>
                  <a:pt x="5071125" y="6759582"/>
                </a:cubicBezTo>
                <a:cubicBezTo>
                  <a:pt x="5055614" y="6796071"/>
                  <a:pt x="5051656" y="6769544"/>
                  <a:pt x="5069172" y="6817746"/>
                </a:cubicBezTo>
                <a:cubicBezTo>
                  <a:pt x="5060956" y="6828354"/>
                  <a:pt x="5064525" y="6836369"/>
                  <a:pt x="5072322" y="6843646"/>
                </a:cubicBezTo>
                <a:lnTo>
                  <a:pt x="5091388" y="6857998"/>
                </a:lnTo>
                <a:lnTo>
                  <a:pt x="6096000" y="6857998"/>
                </a:lnTo>
                <a:lnTo>
                  <a:pt x="6096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CE71536-2498-0BA1-F9F3-D3B8D41BE8C5}"/>
              </a:ext>
            </a:extLst>
          </p:cNvPr>
          <p:cNvSpPr txBox="1"/>
          <p:nvPr/>
        </p:nvSpPr>
        <p:spPr>
          <a:xfrm>
            <a:off x="228600" y="1305044"/>
            <a:ext cx="4060767" cy="9523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902030302020204" pitchFamily="66" charset="0"/>
              </a:rPr>
              <a:t>&gt; 50% Nursery children online for nearly 9hs p/w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400" dirty="0">
              <a:latin typeface="Comic Sans MS" panose="030F0902030302020204" pitchFamily="66" charset="0"/>
            </a:endParaRPr>
          </a:p>
        </p:txBody>
      </p:sp>
      <p:pic>
        <p:nvPicPr>
          <p:cNvPr id="3" name="Picture 2" descr="Timeline&#10;&#10;Description automatically generated">
            <a:extLst>
              <a:ext uri="{FF2B5EF4-FFF2-40B4-BE49-F238E27FC236}">
                <a16:creationId xmlns:a16="http://schemas.microsoft.com/office/drawing/2014/main" id="{E9B3D54A-A9B3-2860-C0A8-C24BF22697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2039" y="1305043"/>
            <a:ext cx="7294162" cy="42670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7296E32-E9A7-9938-B658-3330D3D21DA2}"/>
              </a:ext>
            </a:extLst>
          </p:cNvPr>
          <p:cNvSpPr txBox="1"/>
          <p:nvPr/>
        </p:nvSpPr>
        <p:spPr>
          <a:xfrm>
            <a:off x="324244" y="2686050"/>
            <a:ext cx="396512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902030302020204" pitchFamily="66" charset="0"/>
              </a:rPr>
              <a:t>&gt; 50% Nursery children are exposed to digital technology before books</a:t>
            </a: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518CB3-1730-44EE-E525-AF30FDF8437E}"/>
              </a:ext>
            </a:extLst>
          </p:cNvPr>
          <p:cNvSpPr txBox="1"/>
          <p:nvPr/>
        </p:nvSpPr>
        <p:spPr>
          <a:xfrm>
            <a:off x="397865" y="4536280"/>
            <a:ext cx="3817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Comic Sans MS" panose="030F0902030302020204" pitchFamily="66" charset="0"/>
              </a:rPr>
              <a:t>2019 data – pre Covid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757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4D4677D2-D5AC-4CF9-9EED-2B89D0A1C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695F69-7001-421E-98A8-E74156934A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baby looking at a tablet&#10;&#10;Description automatically generated with low confidence">
            <a:extLst>
              <a:ext uri="{FF2B5EF4-FFF2-40B4-BE49-F238E27FC236}">
                <a16:creationId xmlns:a16="http://schemas.microsoft.com/office/drawing/2014/main" id="{987A253A-68FC-B2AB-0D5F-188E5CF3D0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292" r="9041"/>
          <a:stretch/>
        </p:blipFill>
        <p:spPr>
          <a:xfrm>
            <a:off x="6096010" y="10"/>
            <a:ext cx="6095999" cy="6857990"/>
          </a:xfrm>
          <a:custGeom>
            <a:avLst/>
            <a:gdLst/>
            <a:ahLst/>
            <a:cxnLst/>
            <a:rect l="l" t="t" r="r" b="b"/>
            <a:pathLst>
              <a:path w="6095999" h="6858000">
                <a:moveTo>
                  <a:pt x="0" y="0"/>
                </a:moveTo>
                <a:lnTo>
                  <a:pt x="6095999" y="0"/>
                </a:lnTo>
                <a:lnTo>
                  <a:pt x="6095999" y="6858000"/>
                </a:lnTo>
                <a:lnTo>
                  <a:pt x="0" y="6858000"/>
                </a:lnTo>
                <a:lnTo>
                  <a:pt x="0" y="6857999"/>
                </a:lnTo>
                <a:lnTo>
                  <a:pt x="4220980" y="6857999"/>
                </a:lnTo>
                <a:lnTo>
                  <a:pt x="4213164" y="6851010"/>
                </a:lnTo>
                <a:cubicBezTo>
                  <a:pt x="4181666" y="6825777"/>
                  <a:pt x="4066661" y="6744343"/>
                  <a:pt x="4062999" y="6737842"/>
                </a:cubicBezTo>
                <a:cubicBezTo>
                  <a:pt x="4024279" y="6693220"/>
                  <a:pt x="4060463" y="6731339"/>
                  <a:pt x="3994350" y="6686435"/>
                </a:cubicBezTo>
                <a:cubicBezTo>
                  <a:pt x="3947033" y="6670674"/>
                  <a:pt x="3899856" y="6566625"/>
                  <a:pt x="3859426" y="6512643"/>
                </a:cubicBezTo>
                <a:cubicBezTo>
                  <a:pt x="3843619" y="6494605"/>
                  <a:pt x="3819111" y="6476220"/>
                  <a:pt x="3795266" y="6469055"/>
                </a:cubicBezTo>
                <a:cubicBezTo>
                  <a:pt x="3772240" y="6479507"/>
                  <a:pt x="3769424" y="6446115"/>
                  <a:pt x="3752228" y="6440526"/>
                </a:cubicBezTo>
                <a:cubicBezTo>
                  <a:pt x="3742060" y="6447641"/>
                  <a:pt x="3719048" y="6424775"/>
                  <a:pt x="3716355" y="6414007"/>
                </a:cubicBezTo>
                <a:cubicBezTo>
                  <a:pt x="3729286" y="6392352"/>
                  <a:pt x="3629924" y="6387100"/>
                  <a:pt x="3629916" y="6370687"/>
                </a:cubicBezTo>
                <a:cubicBezTo>
                  <a:pt x="3600280" y="6362353"/>
                  <a:pt x="3495200" y="6368444"/>
                  <a:pt x="3479034" y="6339494"/>
                </a:cubicBezTo>
                <a:cubicBezTo>
                  <a:pt x="3420435" y="6317314"/>
                  <a:pt x="3345614" y="6290932"/>
                  <a:pt x="3319627" y="6285893"/>
                </a:cubicBezTo>
                <a:cubicBezTo>
                  <a:pt x="3282294" y="6327705"/>
                  <a:pt x="3185936" y="6185255"/>
                  <a:pt x="3075494" y="6164273"/>
                </a:cubicBezTo>
                <a:cubicBezTo>
                  <a:pt x="3059427" y="6166243"/>
                  <a:pt x="3051440" y="6164859"/>
                  <a:pt x="3050019" y="6153683"/>
                </a:cubicBezTo>
                <a:cubicBezTo>
                  <a:pt x="3016030" y="6146243"/>
                  <a:pt x="2991340" y="6114870"/>
                  <a:pt x="2963636" y="6123708"/>
                </a:cubicBezTo>
                <a:cubicBezTo>
                  <a:pt x="2928425" y="6105855"/>
                  <a:pt x="2947049" y="6092097"/>
                  <a:pt x="2914912" y="6078439"/>
                </a:cubicBezTo>
                <a:lnTo>
                  <a:pt x="2770812" y="6041758"/>
                </a:lnTo>
                <a:cubicBezTo>
                  <a:pt x="2750466" y="6034724"/>
                  <a:pt x="2729222" y="6014032"/>
                  <a:pt x="2708585" y="6007728"/>
                </a:cubicBezTo>
                <a:lnTo>
                  <a:pt x="2687072" y="6003931"/>
                </a:lnTo>
                <a:lnTo>
                  <a:pt x="2674457" y="5991515"/>
                </a:lnTo>
                <a:cubicBezTo>
                  <a:pt x="2668773" y="5988707"/>
                  <a:pt x="2661696" y="5988167"/>
                  <a:pt x="2652298" y="5991525"/>
                </a:cubicBezTo>
                <a:cubicBezTo>
                  <a:pt x="2634345" y="5986939"/>
                  <a:pt x="2583809" y="5969299"/>
                  <a:pt x="2566743" y="5963996"/>
                </a:cubicBezTo>
                <a:lnTo>
                  <a:pt x="2549903" y="5959709"/>
                </a:lnTo>
                <a:lnTo>
                  <a:pt x="2542177" y="5951723"/>
                </a:lnTo>
                <a:cubicBezTo>
                  <a:pt x="2529898" y="5945994"/>
                  <a:pt x="2498812" y="5935402"/>
                  <a:pt x="2476225" y="5925338"/>
                </a:cubicBezTo>
                <a:cubicBezTo>
                  <a:pt x="2457810" y="5911056"/>
                  <a:pt x="2433846" y="5899348"/>
                  <a:pt x="2406656" y="5891344"/>
                </a:cubicBezTo>
                <a:cubicBezTo>
                  <a:pt x="2400991" y="5896275"/>
                  <a:pt x="2393612" y="5885783"/>
                  <a:pt x="2389160" y="5883030"/>
                </a:cubicBezTo>
                <a:cubicBezTo>
                  <a:pt x="2387458" y="5886701"/>
                  <a:pt x="2375233" y="5885881"/>
                  <a:pt x="2372540" y="5881920"/>
                </a:cubicBezTo>
                <a:cubicBezTo>
                  <a:pt x="2293168" y="5849488"/>
                  <a:pt x="2325743" y="5894734"/>
                  <a:pt x="2283811" y="5862541"/>
                </a:cubicBezTo>
                <a:cubicBezTo>
                  <a:pt x="2275730" y="5859531"/>
                  <a:pt x="2268484" y="5859925"/>
                  <a:pt x="2261759" y="5861764"/>
                </a:cubicBezTo>
                <a:lnTo>
                  <a:pt x="2219265" y="5849327"/>
                </a:lnTo>
                <a:cubicBezTo>
                  <a:pt x="2203078" y="5842651"/>
                  <a:pt x="2185672" y="5837119"/>
                  <a:pt x="2167456" y="5832891"/>
                </a:cubicBezTo>
                <a:cubicBezTo>
                  <a:pt x="2161387" y="5839963"/>
                  <a:pt x="2149583" y="5826532"/>
                  <a:pt x="2143288" y="5823218"/>
                </a:cubicBezTo>
                <a:cubicBezTo>
                  <a:pt x="2141966" y="5828274"/>
                  <a:pt x="2126227" y="5828196"/>
                  <a:pt x="2121889" y="5823116"/>
                </a:cubicBezTo>
                <a:cubicBezTo>
                  <a:pt x="2013448" y="5786297"/>
                  <a:pt x="2065303" y="5844161"/>
                  <a:pt x="2004548" y="5804552"/>
                </a:cubicBezTo>
                <a:cubicBezTo>
                  <a:pt x="1993575" y="5801194"/>
                  <a:pt x="1984449" y="5802325"/>
                  <a:pt x="1976317" y="5805346"/>
                </a:cubicBezTo>
                <a:lnTo>
                  <a:pt x="1960968" y="5813703"/>
                </a:lnTo>
                <a:lnTo>
                  <a:pt x="1951886" y="5808313"/>
                </a:lnTo>
                <a:cubicBezTo>
                  <a:pt x="1914205" y="5801767"/>
                  <a:pt x="1900427" y="5810657"/>
                  <a:pt x="1881129" y="5796205"/>
                </a:cubicBezTo>
                <a:cubicBezTo>
                  <a:pt x="1847467" y="5788576"/>
                  <a:pt x="1808824" y="5783942"/>
                  <a:pt x="1778393" y="5776687"/>
                </a:cubicBezTo>
                <a:cubicBezTo>
                  <a:pt x="1764338" y="5756704"/>
                  <a:pt x="1721542" y="5761928"/>
                  <a:pt x="1698544" y="5752677"/>
                </a:cubicBezTo>
                <a:cubicBezTo>
                  <a:pt x="1688689" y="5744367"/>
                  <a:pt x="1680710" y="5741898"/>
                  <a:pt x="1667763" y="5746936"/>
                </a:cubicBezTo>
                <a:cubicBezTo>
                  <a:pt x="1622782" y="5706970"/>
                  <a:pt x="1636232" y="5740258"/>
                  <a:pt x="1589890" y="5720079"/>
                </a:cubicBezTo>
                <a:cubicBezTo>
                  <a:pt x="1550522" y="5700408"/>
                  <a:pt x="1504390" y="5684235"/>
                  <a:pt x="1470745" y="5647268"/>
                </a:cubicBezTo>
                <a:cubicBezTo>
                  <a:pt x="1465307" y="5637473"/>
                  <a:pt x="1447590" y="5631171"/>
                  <a:pt x="1431171" y="5633192"/>
                </a:cubicBezTo>
                <a:cubicBezTo>
                  <a:pt x="1428344" y="5633540"/>
                  <a:pt x="1425665" y="5634127"/>
                  <a:pt x="1423215" y="5634934"/>
                </a:cubicBezTo>
                <a:cubicBezTo>
                  <a:pt x="1404063" y="5609561"/>
                  <a:pt x="1384477" y="5616951"/>
                  <a:pt x="1377158" y="5600720"/>
                </a:cubicBezTo>
                <a:cubicBezTo>
                  <a:pt x="1337416" y="5587406"/>
                  <a:pt x="1299119" y="5594952"/>
                  <a:pt x="1292001" y="5580595"/>
                </a:cubicBezTo>
                <a:cubicBezTo>
                  <a:pt x="1270404" y="5577445"/>
                  <a:pt x="1236263" y="5586393"/>
                  <a:pt x="1224877" y="5570207"/>
                </a:cubicBezTo>
                <a:cubicBezTo>
                  <a:pt x="1218892" y="5580643"/>
                  <a:pt x="1203320" y="5557444"/>
                  <a:pt x="1188481" y="5562311"/>
                </a:cubicBezTo>
                <a:cubicBezTo>
                  <a:pt x="1177571" y="5566931"/>
                  <a:pt x="1170302" y="5560971"/>
                  <a:pt x="1160620" y="5558862"/>
                </a:cubicBezTo>
                <a:cubicBezTo>
                  <a:pt x="1146504" y="5561577"/>
                  <a:pt x="1106544" y="5545833"/>
                  <a:pt x="1097113" y="5537725"/>
                </a:cubicBezTo>
                <a:cubicBezTo>
                  <a:pt x="1076260" y="5511528"/>
                  <a:pt x="1012618" y="5517876"/>
                  <a:pt x="994944" y="5497522"/>
                </a:cubicBezTo>
                <a:cubicBezTo>
                  <a:pt x="987638" y="5493756"/>
                  <a:pt x="980141" y="5491480"/>
                  <a:pt x="972567" y="5490138"/>
                </a:cubicBezTo>
                <a:lnTo>
                  <a:pt x="927036" y="5488921"/>
                </a:lnTo>
                <a:lnTo>
                  <a:pt x="905198" y="5488488"/>
                </a:lnTo>
                <a:cubicBezTo>
                  <a:pt x="920127" y="5466532"/>
                  <a:pt x="847550" y="5479119"/>
                  <a:pt x="871473" y="5463326"/>
                </a:cubicBezTo>
                <a:cubicBezTo>
                  <a:pt x="835241" y="5455796"/>
                  <a:pt x="824844" y="5441869"/>
                  <a:pt x="787335" y="5431076"/>
                </a:cubicBezTo>
                <a:lnTo>
                  <a:pt x="646418" y="5398569"/>
                </a:lnTo>
                <a:cubicBezTo>
                  <a:pt x="594533" y="5378172"/>
                  <a:pt x="569175" y="5376706"/>
                  <a:pt x="522316" y="5365133"/>
                </a:cubicBezTo>
                <a:cubicBezTo>
                  <a:pt x="485699" y="5316148"/>
                  <a:pt x="451396" y="5327743"/>
                  <a:pt x="425051" y="5295085"/>
                </a:cubicBezTo>
                <a:cubicBezTo>
                  <a:pt x="373115" y="5280721"/>
                  <a:pt x="376598" y="5265782"/>
                  <a:pt x="318461" y="5265657"/>
                </a:cubicBezTo>
                <a:lnTo>
                  <a:pt x="266536" y="5232252"/>
                </a:lnTo>
                <a:cubicBezTo>
                  <a:pt x="254867" y="5225616"/>
                  <a:pt x="251642" y="5227516"/>
                  <a:pt x="248444" y="5225838"/>
                </a:cubicBezTo>
                <a:lnTo>
                  <a:pt x="247345" y="5222181"/>
                </a:lnTo>
                <a:lnTo>
                  <a:pt x="237345" y="5217023"/>
                </a:lnTo>
                <a:lnTo>
                  <a:pt x="219603" y="5204977"/>
                </a:lnTo>
                <a:lnTo>
                  <a:pt x="214443" y="5204489"/>
                </a:lnTo>
                <a:lnTo>
                  <a:pt x="184816" y="5189073"/>
                </a:lnTo>
                <a:lnTo>
                  <a:pt x="183534" y="5189699"/>
                </a:lnTo>
                <a:cubicBezTo>
                  <a:pt x="179981" y="5190754"/>
                  <a:pt x="176085" y="5190869"/>
                  <a:pt x="171363" y="5189023"/>
                </a:cubicBezTo>
                <a:cubicBezTo>
                  <a:pt x="165797" y="5204157"/>
                  <a:pt x="163531" y="5192594"/>
                  <a:pt x="150096" y="5185813"/>
                </a:cubicBezTo>
                <a:lnTo>
                  <a:pt x="59253" y="5172817"/>
                </a:lnTo>
                <a:lnTo>
                  <a:pt x="52526" y="5170052"/>
                </a:lnTo>
                <a:lnTo>
                  <a:pt x="52188" y="5170183"/>
                </a:lnTo>
                <a:cubicBezTo>
                  <a:pt x="50293" y="5169980"/>
                  <a:pt x="47917" y="5169219"/>
                  <a:pt x="44687" y="5167637"/>
                </a:cubicBezTo>
                <a:lnTo>
                  <a:pt x="40261" y="5165012"/>
                </a:lnTo>
                <a:lnTo>
                  <a:pt x="27209" y="5159648"/>
                </a:lnTo>
                <a:lnTo>
                  <a:pt x="21368" y="5159036"/>
                </a:lnTo>
                <a:lnTo>
                  <a:pt x="0" y="5158850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E38A043-83A2-62D3-8EF3-2ABBDC863AD7}"/>
              </a:ext>
            </a:extLst>
          </p:cNvPr>
          <p:cNvSpPr txBox="1"/>
          <p:nvPr/>
        </p:nvSpPr>
        <p:spPr>
          <a:xfrm>
            <a:off x="156905" y="4970360"/>
            <a:ext cx="6931319" cy="75221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dirty="0">
                <a:latin typeface="Comic Sans MS" panose="030F0902030302020204" pitchFamily="66" charset="0"/>
              </a:rPr>
              <a:t>Why does it matter?</a:t>
            </a:r>
          </a:p>
        </p:txBody>
      </p:sp>
      <p:pic>
        <p:nvPicPr>
          <p:cNvPr id="8" name="Picture 7" descr="A picture containing text, person, indoor, striped&#10;&#10;Description automatically generated">
            <a:extLst>
              <a:ext uri="{FF2B5EF4-FFF2-40B4-BE49-F238E27FC236}">
                <a16:creationId xmlns:a16="http://schemas.microsoft.com/office/drawing/2014/main" id="{B5B7F611-2071-CB16-F4A6-05A0A9526A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290" r="19440" b="-1"/>
          <a:stretch/>
        </p:blipFill>
        <p:spPr>
          <a:xfrm>
            <a:off x="41699" y="0"/>
            <a:ext cx="6169518" cy="5158840"/>
          </a:xfrm>
          <a:custGeom>
            <a:avLst/>
            <a:gdLst/>
            <a:ahLst/>
            <a:cxnLst/>
            <a:rect l="l" t="t" r="r" b="b"/>
            <a:pathLst>
              <a:path w="6096000" h="5158850">
                <a:moveTo>
                  <a:pt x="0" y="0"/>
                </a:moveTo>
                <a:lnTo>
                  <a:pt x="6096000" y="0"/>
                </a:lnTo>
                <a:lnTo>
                  <a:pt x="6096000" y="5158850"/>
                </a:lnTo>
                <a:lnTo>
                  <a:pt x="5957305" y="5157644"/>
                </a:lnTo>
                <a:cubicBezTo>
                  <a:pt x="5920540" y="5151975"/>
                  <a:pt x="5887096" y="5153588"/>
                  <a:pt x="5857259" y="5143603"/>
                </a:cubicBezTo>
                <a:cubicBezTo>
                  <a:pt x="5843335" y="5146861"/>
                  <a:pt x="5830921" y="5147051"/>
                  <a:pt x="5821375" y="5137142"/>
                </a:cubicBezTo>
                <a:cubicBezTo>
                  <a:pt x="5786501" y="5134144"/>
                  <a:pt x="5775399" y="5144200"/>
                  <a:pt x="5755916" y="5131695"/>
                </a:cubicBezTo>
                <a:cubicBezTo>
                  <a:pt x="5732132" y="5146996"/>
                  <a:pt x="5732735" y="5139753"/>
                  <a:pt x="5725007" y="5132964"/>
                </a:cubicBezTo>
                <a:lnTo>
                  <a:pt x="5723810" y="5132374"/>
                </a:lnTo>
                <a:lnTo>
                  <a:pt x="5720531" y="5134578"/>
                </a:lnTo>
                <a:lnTo>
                  <a:pt x="5714795" y="5134902"/>
                </a:lnTo>
                <a:lnTo>
                  <a:pt x="5700142" y="5131655"/>
                </a:lnTo>
                <a:lnTo>
                  <a:pt x="5694799" y="5129754"/>
                </a:lnTo>
                <a:cubicBezTo>
                  <a:pt x="5691058" y="5128696"/>
                  <a:pt x="5688491" y="5128320"/>
                  <a:pt x="5686627" y="5128420"/>
                </a:cubicBezTo>
                <a:lnTo>
                  <a:pt x="5686371" y="5128603"/>
                </a:lnTo>
                <a:lnTo>
                  <a:pt x="5678819" y="5126929"/>
                </a:lnTo>
                <a:cubicBezTo>
                  <a:pt x="5666199" y="5123608"/>
                  <a:pt x="5654035" y="5119908"/>
                  <a:pt x="5642547" y="5116000"/>
                </a:cubicBezTo>
                <a:cubicBezTo>
                  <a:pt x="5629445" y="5126457"/>
                  <a:pt x="5588783" y="5104807"/>
                  <a:pt x="5587979" y="5128480"/>
                </a:cubicBezTo>
                <a:cubicBezTo>
                  <a:pt x="5572317" y="5123886"/>
                  <a:pt x="5564904" y="5112774"/>
                  <a:pt x="5566635" y="5128675"/>
                </a:cubicBezTo>
                <a:cubicBezTo>
                  <a:pt x="5561375" y="5127594"/>
                  <a:pt x="5557787" y="5128327"/>
                  <a:pt x="5554953" y="5129937"/>
                </a:cubicBezTo>
                <a:lnTo>
                  <a:pt x="5554039" y="5130763"/>
                </a:lnTo>
                <a:lnTo>
                  <a:pt x="5514254" y="5120517"/>
                </a:lnTo>
                <a:lnTo>
                  <a:pt x="5492156" y="5111382"/>
                </a:lnTo>
                <a:lnTo>
                  <a:pt x="5480446" y="5107855"/>
                </a:lnTo>
                <a:lnTo>
                  <a:pt x="5477744" y="5104402"/>
                </a:lnTo>
                <a:cubicBezTo>
                  <a:pt x="5474490" y="5102038"/>
                  <a:pt x="5469391" y="5100405"/>
                  <a:pt x="5460150" y="5100442"/>
                </a:cubicBezTo>
                <a:lnTo>
                  <a:pt x="5457901" y="5100914"/>
                </a:lnTo>
                <a:lnTo>
                  <a:pt x="5444243" y="5094201"/>
                </a:lnTo>
                <a:cubicBezTo>
                  <a:pt x="5439994" y="5091441"/>
                  <a:pt x="5436419" y="5088231"/>
                  <a:pt x="5433825" y="5084410"/>
                </a:cubicBezTo>
                <a:cubicBezTo>
                  <a:pt x="5379443" y="5093528"/>
                  <a:pt x="5336110" y="5069767"/>
                  <a:pt x="5280996" y="5063773"/>
                </a:cubicBezTo>
                <a:cubicBezTo>
                  <a:pt x="5250806" y="5055129"/>
                  <a:pt x="5168599" y="5059471"/>
                  <a:pt x="5161582" y="5030966"/>
                </a:cubicBezTo>
                <a:cubicBezTo>
                  <a:pt x="5121870" y="5022662"/>
                  <a:pt x="5095637" y="5020496"/>
                  <a:pt x="5042717" y="5013952"/>
                </a:cubicBezTo>
                <a:cubicBezTo>
                  <a:pt x="4991136" y="4983679"/>
                  <a:pt x="4902283" y="4990567"/>
                  <a:pt x="4840514" y="4970468"/>
                </a:cubicBezTo>
                <a:cubicBezTo>
                  <a:pt x="4799904" y="4987615"/>
                  <a:pt x="4824087" y="4969531"/>
                  <a:pt x="4786778" y="4967817"/>
                </a:cubicBezTo>
                <a:cubicBezTo>
                  <a:pt x="4801901" y="4948343"/>
                  <a:pt x="4739845" y="4972374"/>
                  <a:pt x="4743741" y="4948216"/>
                </a:cubicBezTo>
                <a:cubicBezTo>
                  <a:pt x="4736829" y="4948670"/>
                  <a:pt x="4730010" y="4949869"/>
                  <a:pt x="4723136" y="4951257"/>
                </a:cubicBezTo>
                <a:lnTo>
                  <a:pt x="4719535" y="4951970"/>
                </a:lnTo>
                <a:lnTo>
                  <a:pt x="4706143" y="4950704"/>
                </a:lnTo>
                <a:lnTo>
                  <a:pt x="4701098" y="4955500"/>
                </a:lnTo>
                <a:lnTo>
                  <a:pt x="4680034" y="4957289"/>
                </a:lnTo>
                <a:cubicBezTo>
                  <a:pt x="4672339" y="4957161"/>
                  <a:pt x="4664292" y="4956094"/>
                  <a:pt x="4655741" y="4953520"/>
                </a:cubicBezTo>
                <a:cubicBezTo>
                  <a:pt x="4636359" y="4940479"/>
                  <a:pt x="4599701" y="4946454"/>
                  <a:pt x="4569298" y="4940691"/>
                </a:cubicBezTo>
                <a:lnTo>
                  <a:pt x="4555978" y="4935439"/>
                </a:lnTo>
                <a:lnTo>
                  <a:pt x="4508950" y="4932725"/>
                </a:lnTo>
                <a:cubicBezTo>
                  <a:pt x="4495669" y="4931511"/>
                  <a:pt x="4482007" y="4929765"/>
                  <a:pt x="4467838" y="4927057"/>
                </a:cubicBezTo>
                <a:lnTo>
                  <a:pt x="4441949" y="4920349"/>
                </a:lnTo>
                <a:lnTo>
                  <a:pt x="4394719" y="4912853"/>
                </a:lnTo>
                <a:lnTo>
                  <a:pt x="4356810" y="4916186"/>
                </a:lnTo>
                <a:lnTo>
                  <a:pt x="4222145" y="4920166"/>
                </a:lnTo>
                <a:cubicBezTo>
                  <a:pt x="4202488" y="4924963"/>
                  <a:pt x="4184742" y="4944595"/>
                  <a:pt x="4160481" y="4934555"/>
                </a:cubicBezTo>
                <a:cubicBezTo>
                  <a:pt x="4165854" y="4945670"/>
                  <a:pt x="4131661" y="4931019"/>
                  <a:pt x="4124879" y="4940397"/>
                </a:cubicBezTo>
                <a:cubicBezTo>
                  <a:pt x="4120895" y="4948198"/>
                  <a:pt x="4109593" y="4945570"/>
                  <a:pt x="4100114" y="4947117"/>
                </a:cubicBezTo>
                <a:cubicBezTo>
                  <a:pt x="4091835" y="4954382"/>
                  <a:pt x="4045978" y="4954676"/>
                  <a:pt x="4030957" y="4950944"/>
                </a:cubicBezTo>
                <a:cubicBezTo>
                  <a:pt x="3989825" y="4935537"/>
                  <a:pt x="3946860" y="4963196"/>
                  <a:pt x="3913764" y="4951738"/>
                </a:cubicBezTo>
                <a:cubicBezTo>
                  <a:pt x="3904534" y="4951024"/>
                  <a:pt x="3896577" y="4951663"/>
                  <a:pt x="3889457" y="4953140"/>
                </a:cubicBezTo>
                <a:lnTo>
                  <a:pt x="3871115" y="4959252"/>
                </a:lnTo>
                <a:lnTo>
                  <a:pt x="3869086" y="4964946"/>
                </a:lnTo>
                <a:lnTo>
                  <a:pt x="3856124" y="4966504"/>
                </a:lnTo>
                <a:lnTo>
                  <a:pt x="3835967" y="4975175"/>
                </a:lnTo>
                <a:cubicBezTo>
                  <a:pt x="3826465" y="4950975"/>
                  <a:pt x="3782586" y="4987146"/>
                  <a:pt x="3785910" y="4965148"/>
                </a:cubicBezTo>
                <a:cubicBezTo>
                  <a:pt x="3750785" y="4971249"/>
                  <a:pt x="3699033" y="4952693"/>
                  <a:pt x="3671085" y="4977741"/>
                </a:cubicBezTo>
                <a:cubicBezTo>
                  <a:pt x="3621255" y="4982620"/>
                  <a:pt x="3562637" y="4994206"/>
                  <a:pt x="3486928" y="4994420"/>
                </a:cubicBezTo>
                <a:cubicBezTo>
                  <a:pt x="3446030" y="4994640"/>
                  <a:pt x="3343460" y="4976299"/>
                  <a:pt x="3280956" y="4975036"/>
                </a:cubicBezTo>
                <a:cubicBezTo>
                  <a:pt x="3227193" y="4980695"/>
                  <a:pt x="3256481" y="4973778"/>
                  <a:pt x="3211563" y="4993919"/>
                </a:cubicBezTo>
                <a:cubicBezTo>
                  <a:pt x="3207119" y="4990757"/>
                  <a:pt x="3170070" y="4988394"/>
                  <a:pt x="3164681" y="4986606"/>
                </a:cubicBezTo>
                <a:lnTo>
                  <a:pt x="3127171" y="4979411"/>
                </a:lnTo>
                <a:lnTo>
                  <a:pt x="3096889" y="4976795"/>
                </a:lnTo>
                <a:cubicBezTo>
                  <a:pt x="3088441" y="4978753"/>
                  <a:pt x="3082883" y="4978233"/>
                  <a:pt x="3078620" y="4976620"/>
                </a:cubicBezTo>
                <a:lnTo>
                  <a:pt x="3074275" y="4973840"/>
                </a:lnTo>
                <a:lnTo>
                  <a:pt x="3036436" y="4968613"/>
                </a:lnTo>
                <a:lnTo>
                  <a:pt x="3031995" y="4969990"/>
                </a:lnTo>
                <a:lnTo>
                  <a:pt x="2994028" y="4967956"/>
                </a:lnTo>
                <a:cubicBezTo>
                  <a:pt x="2992299" y="4970105"/>
                  <a:pt x="2989407" y="4971561"/>
                  <a:pt x="2984001" y="4971609"/>
                </a:cubicBezTo>
                <a:cubicBezTo>
                  <a:pt x="2994191" y="4986644"/>
                  <a:pt x="2981386" y="4977427"/>
                  <a:pt x="2964542" y="4976237"/>
                </a:cubicBezTo>
                <a:cubicBezTo>
                  <a:pt x="2976613" y="4999323"/>
                  <a:pt x="2927627" y="4986817"/>
                  <a:pt x="2921274" y="4999668"/>
                </a:cubicBezTo>
                <a:cubicBezTo>
                  <a:pt x="2908629" y="4998274"/>
                  <a:pt x="2895476" y="4997220"/>
                  <a:pt x="2882111" y="4996632"/>
                </a:cubicBezTo>
                <a:lnTo>
                  <a:pt x="2874282" y="4996582"/>
                </a:lnTo>
                <a:cubicBezTo>
                  <a:pt x="2874237" y="4996658"/>
                  <a:pt x="2874193" y="4996735"/>
                  <a:pt x="2874147" y="4996812"/>
                </a:cubicBezTo>
                <a:cubicBezTo>
                  <a:pt x="2872492" y="4997296"/>
                  <a:pt x="2869935" y="4997466"/>
                  <a:pt x="2865932" y="4997221"/>
                </a:cubicBezTo>
                <a:lnTo>
                  <a:pt x="2860008" y="4996489"/>
                </a:lnTo>
                <a:lnTo>
                  <a:pt x="2844819" y="4996392"/>
                </a:lnTo>
                <a:lnTo>
                  <a:pt x="2839735" y="4997900"/>
                </a:lnTo>
                <a:lnTo>
                  <a:pt x="2837922" y="5000718"/>
                </a:lnTo>
                <a:lnTo>
                  <a:pt x="2836507" y="5000394"/>
                </a:lnTo>
                <a:cubicBezTo>
                  <a:pt x="2825749" y="4995427"/>
                  <a:pt x="2822382" y="4988291"/>
                  <a:pt x="2808859" y="5008050"/>
                </a:cubicBezTo>
                <a:cubicBezTo>
                  <a:pt x="2784233" y="4999995"/>
                  <a:pt x="2779499" y="5012041"/>
                  <a:pt x="2745907" y="5016391"/>
                </a:cubicBezTo>
                <a:cubicBezTo>
                  <a:pt x="2731796" y="5008784"/>
                  <a:pt x="2720518" y="5011549"/>
                  <a:pt x="2709519" y="5017601"/>
                </a:cubicBezTo>
                <a:cubicBezTo>
                  <a:pt x="2676766" y="5014138"/>
                  <a:pt x="2646981" y="5022656"/>
                  <a:pt x="2610212" y="5024813"/>
                </a:cubicBezTo>
                <a:cubicBezTo>
                  <a:pt x="2570359" y="5014992"/>
                  <a:pt x="2550109" y="5032793"/>
                  <a:pt x="2510814" y="5035020"/>
                </a:cubicBezTo>
                <a:cubicBezTo>
                  <a:pt x="2476639" y="5017991"/>
                  <a:pt x="2482834" y="5049980"/>
                  <a:pt x="2462736" y="5056754"/>
                </a:cubicBezTo>
                <a:lnTo>
                  <a:pt x="2457050" y="5057379"/>
                </a:lnTo>
                <a:lnTo>
                  <a:pt x="2442184" y="5054901"/>
                </a:lnTo>
                <a:lnTo>
                  <a:pt x="2436703" y="5053277"/>
                </a:lnTo>
                <a:cubicBezTo>
                  <a:pt x="2432888" y="5052418"/>
                  <a:pt x="2430299" y="5052175"/>
                  <a:pt x="2428451" y="5052373"/>
                </a:cubicBezTo>
                <a:lnTo>
                  <a:pt x="2420551" y="5051292"/>
                </a:lnTo>
                <a:cubicBezTo>
                  <a:pt x="2407700" y="5048633"/>
                  <a:pt x="2395274" y="5045570"/>
                  <a:pt x="2383501" y="5042264"/>
                </a:cubicBezTo>
                <a:cubicBezTo>
                  <a:pt x="2362992" y="5043848"/>
                  <a:pt x="2317884" y="5059023"/>
                  <a:pt x="2297493" y="5060796"/>
                </a:cubicBezTo>
                <a:lnTo>
                  <a:pt x="2261156" y="5052905"/>
                </a:lnTo>
                <a:lnTo>
                  <a:pt x="2200581" y="5036274"/>
                </a:lnTo>
                <a:lnTo>
                  <a:pt x="2198380" y="5036861"/>
                </a:lnTo>
                <a:lnTo>
                  <a:pt x="2116066" y="5030866"/>
                </a:lnTo>
                <a:cubicBezTo>
                  <a:pt x="2111600" y="5028328"/>
                  <a:pt x="2059664" y="5017338"/>
                  <a:pt x="2056754" y="5013653"/>
                </a:cubicBezTo>
                <a:cubicBezTo>
                  <a:pt x="2003393" y="5025622"/>
                  <a:pt x="1998298" y="5020073"/>
                  <a:pt x="1942916" y="5016969"/>
                </a:cubicBezTo>
                <a:cubicBezTo>
                  <a:pt x="1882138" y="5005950"/>
                  <a:pt x="1836966" y="4987831"/>
                  <a:pt x="1796717" y="4981610"/>
                </a:cubicBezTo>
                <a:cubicBezTo>
                  <a:pt x="1724075" y="4970499"/>
                  <a:pt x="1636218" y="4947449"/>
                  <a:pt x="1583222" y="4942334"/>
                </a:cubicBezTo>
                <a:cubicBezTo>
                  <a:pt x="1544265" y="4961611"/>
                  <a:pt x="1556109" y="4938719"/>
                  <a:pt x="1518821" y="4938963"/>
                </a:cubicBezTo>
                <a:cubicBezTo>
                  <a:pt x="1497291" y="4936197"/>
                  <a:pt x="1483221" y="4927794"/>
                  <a:pt x="1471837" y="4925740"/>
                </a:cubicBezTo>
                <a:lnTo>
                  <a:pt x="1450515" y="4926642"/>
                </a:lnTo>
                <a:lnTo>
                  <a:pt x="1437078" y="4926078"/>
                </a:lnTo>
                <a:lnTo>
                  <a:pt x="1432462" y="4931139"/>
                </a:lnTo>
                <a:lnTo>
                  <a:pt x="1411645" y="4934032"/>
                </a:lnTo>
                <a:cubicBezTo>
                  <a:pt x="1384856" y="4931153"/>
                  <a:pt x="1306656" y="4918434"/>
                  <a:pt x="1271729" y="4913863"/>
                </a:cubicBezTo>
                <a:cubicBezTo>
                  <a:pt x="1258697" y="4907976"/>
                  <a:pt x="1213546" y="4901042"/>
                  <a:pt x="1202076" y="4906608"/>
                </a:cubicBezTo>
                <a:cubicBezTo>
                  <a:pt x="1192059" y="4906580"/>
                  <a:pt x="1182171" y="4902320"/>
                  <a:pt x="1174670" y="4909064"/>
                </a:cubicBezTo>
                <a:cubicBezTo>
                  <a:pt x="1163701" y="4916862"/>
                  <a:pt x="1136874" y="4897641"/>
                  <a:pt x="1137035" y="4908989"/>
                </a:cubicBezTo>
                <a:cubicBezTo>
                  <a:pt x="1117838" y="4895687"/>
                  <a:pt x="1091386" y="4911450"/>
                  <a:pt x="1069882" y="4912892"/>
                </a:cubicBezTo>
                <a:cubicBezTo>
                  <a:pt x="1055589" y="4900472"/>
                  <a:pt x="1024570" y="4915744"/>
                  <a:pt x="980935" y="4911119"/>
                </a:cubicBezTo>
                <a:cubicBezTo>
                  <a:pt x="947614" y="4906556"/>
                  <a:pt x="913224" y="4897403"/>
                  <a:pt x="869960" y="4885518"/>
                </a:cubicBezTo>
                <a:cubicBezTo>
                  <a:pt x="819114" y="4856727"/>
                  <a:pt x="768074" y="4850663"/>
                  <a:pt x="721345" y="4839806"/>
                </a:cubicBezTo>
                <a:cubicBezTo>
                  <a:pt x="667944" y="4829906"/>
                  <a:pt x="698286" y="4859338"/>
                  <a:pt x="635428" y="4830000"/>
                </a:cubicBezTo>
                <a:cubicBezTo>
                  <a:pt x="626286" y="4837571"/>
                  <a:pt x="617638" y="4836842"/>
                  <a:pt x="604106" y="4830842"/>
                </a:cubicBezTo>
                <a:cubicBezTo>
                  <a:pt x="583276" y="4833091"/>
                  <a:pt x="539859" y="4845979"/>
                  <a:pt x="510451" y="4843485"/>
                </a:cubicBezTo>
                <a:cubicBezTo>
                  <a:pt x="489781" y="4840800"/>
                  <a:pt x="443867" y="4818678"/>
                  <a:pt x="427656" y="4815877"/>
                </a:cubicBezTo>
                <a:cubicBezTo>
                  <a:pt x="424088" y="4817297"/>
                  <a:pt x="419580" y="4820561"/>
                  <a:pt x="413184" y="4826676"/>
                </a:cubicBezTo>
                <a:cubicBezTo>
                  <a:pt x="387673" y="4816699"/>
                  <a:pt x="379855" y="4828170"/>
                  <a:pt x="341772" y="4829671"/>
                </a:cubicBezTo>
                <a:cubicBezTo>
                  <a:pt x="327795" y="4821005"/>
                  <a:pt x="314729" y="4822794"/>
                  <a:pt x="301266" y="4827842"/>
                </a:cubicBezTo>
                <a:cubicBezTo>
                  <a:pt x="265781" y="4821714"/>
                  <a:pt x="231017" y="4827635"/>
                  <a:pt x="189886" y="4826710"/>
                </a:cubicBezTo>
                <a:cubicBezTo>
                  <a:pt x="147910" y="4813727"/>
                  <a:pt x="121702" y="4829584"/>
                  <a:pt x="77762" y="4828518"/>
                </a:cubicBezTo>
                <a:cubicBezTo>
                  <a:pt x="38733" y="4806108"/>
                  <a:pt x="44308" y="4851138"/>
                  <a:pt x="8164" y="4846203"/>
                </a:cubicBezTo>
                <a:lnTo>
                  <a:pt x="0" y="4843648"/>
                </a:lnTo>
                <a:lnTo>
                  <a:pt x="0" y="4080681"/>
                </a:lnTo>
                <a:close/>
              </a:path>
            </a:pathLst>
          </a:cu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343C56E-6215-64D4-CF4A-D010EDB680F6}"/>
              </a:ext>
            </a:extLst>
          </p:cNvPr>
          <p:cNvSpPr txBox="1"/>
          <p:nvPr/>
        </p:nvSpPr>
        <p:spPr>
          <a:xfrm>
            <a:off x="156906" y="5796642"/>
            <a:ext cx="80441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mic Sans MS" panose="030F0902030302020204" pitchFamily="66" charset="0"/>
              </a:rPr>
              <a:t>90% of brain development happens during the first 5 years of life.</a:t>
            </a:r>
          </a:p>
        </p:txBody>
      </p:sp>
    </p:spTree>
    <p:extLst>
      <p:ext uri="{BB962C8B-B14F-4D97-AF65-F5344CB8AC3E}">
        <p14:creationId xmlns:p14="http://schemas.microsoft.com/office/powerpoint/2010/main" val="1247898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0B7058CD-2645-9142-B216-6BE9B40FE4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7909" y="887781"/>
            <a:ext cx="5432788" cy="3218925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80161B2-AA9D-7247-9C0A-B6E1D677E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976" y="2979067"/>
            <a:ext cx="4540969" cy="273593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9AD5FF7-D018-9A2A-23B7-7AED5944DF1E}"/>
              </a:ext>
            </a:extLst>
          </p:cNvPr>
          <p:cNvSpPr txBox="1"/>
          <p:nvPr/>
        </p:nvSpPr>
        <p:spPr>
          <a:xfrm>
            <a:off x="785815" y="800100"/>
            <a:ext cx="48171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Babies’ brains are elastic. </a:t>
            </a:r>
          </a:p>
          <a:p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We are born with embryonic brains that need to learn to make connections between sight, sound, touch. </a:t>
            </a:r>
          </a:p>
          <a:p>
            <a:r>
              <a:rPr lang="en-GB" dirty="0">
                <a:latin typeface="Comic Sans MS" panose="030F0902030302020204" pitchFamily="66" charset="0"/>
              </a:rPr>
              <a:t>These neural connections – synapses – build our brains.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986EEC-74D1-EF2A-F387-CA667334AC0E}"/>
              </a:ext>
            </a:extLst>
          </p:cNvPr>
          <p:cNvSpPr txBox="1"/>
          <p:nvPr/>
        </p:nvSpPr>
        <p:spPr>
          <a:xfrm>
            <a:off x="6356944" y="4120570"/>
            <a:ext cx="51587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The 1</a:t>
            </a:r>
            <a:r>
              <a:rPr lang="en-GB" baseline="30000" dirty="0"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st</a:t>
            </a:r>
            <a:r>
              <a:rPr lang="en-GB" dirty="0"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 3 years are critical.</a:t>
            </a:r>
          </a:p>
          <a:p>
            <a:r>
              <a:rPr lang="en-GB" dirty="0">
                <a:solidFill>
                  <a:srgbClr val="333333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T</a:t>
            </a:r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he brain triples in volume due to these synaptic connections. </a:t>
            </a:r>
          </a:p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It’s critical that the stimuli and challenges children </a:t>
            </a:r>
            <a:r>
              <a:rPr lang="en-GB" dirty="0">
                <a:solidFill>
                  <a:srgbClr val="333333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experience in this time are t</a:t>
            </a:r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he kinds of challenges that help them build creative, flexible and resilient brains.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513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iagram, text&#10;&#10;Description automatically generated">
            <a:extLst>
              <a:ext uri="{FF2B5EF4-FFF2-40B4-BE49-F238E27FC236}">
                <a16:creationId xmlns:a16="http://schemas.microsoft.com/office/drawing/2014/main" id="{0AA7E183-595B-9102-5CD1-7DBD34E45E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787" y="117260"/>
            <a:ext cx="10258425" cy="6740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174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289758-4D9B-875A-AAE6-74F30592E9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17" t="5168" r="17544" b="9173"/>
          <a:stretch/>
        </p:blipFill>
        <p:spPr>
          <a:xfrm>
            <a:off x="118424" y="685799"/>
            <a:ext cx="4772025" cy="385762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1DFCB03-BB63-CAA6-21F4-C450509DCAD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587" t="2055"/>
          <a:stretch/>
        </p:blipFill>
        <p:spPr>
          <a:xfrm>
            <a:off x="5071111" y="2614612"/>
            <a:ext cx="7002465" cy="40862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668A29A-FC54-9B8B-997E-E006C431EE51}"/>
              </a:ext>
            </a:extLst>
          </p:cNvPr>
          <p:cNvSpPr txBox="1"/>
          <p:nvPr/>
        </p:nvSpPr>
        <p:spPr>
          <a:xfrm>
            <a:off x="118424" y="168684"/>
            <a:ext cx="3339151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omic Sans MS" panose="030F0902030302020204" pitchFamily="66" charset="0"/>
              </a:rPr>
              <a:t>How much screen time?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7156FE-8255-221C-440E-B7CAD973C9D4}"/>
              </a:ext>
            </a:extLst>
          </p:cNvPr>
          <p:cNvSpPr txBox="1"/>
          <p:nvPr/>
        </p:nvSpPr>
        <p:spPr>
          <a:xfrm>
            <a:off x="180663" y="4798099"/>
            <a:ext cx="4890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WHO recommends:</a:t>
            </a:r>
          </a:p>
          <a:p>
            <a:endParaRPr lang="en-US" dirty="0">
              <a:latin typeface="Comic Sans MS" panose="030F09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902030302020204" pitchFamily="66" charset="0"/>
              </a:rPr>
              <a:t> NO screen usage (even tv) for under 2s.</a:t>
            </a:r>
          </a:p>
          <a:p>
            <a:endParaRPr lang="en-US" dirty="0">
              <a:latin typeface="Comic Sans MS" panose="030F09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omic Sans MS" panose="030F0902030302020204" pitchFamily="66" charset="0"/>
              </a:rPr>
              <a:t>Less than 1 hour for 3-4 </a:t>
            </a:r>
            <a:r>
              <a:rPr lang="en-US" dirty="0" err="1">
                <a:latin typeface="Comic Sans MS" panose="030F0902030302020204" pitchFamily="66" charset="0"/>
              </a:rPr>
              <a:t>yr</a:t>
            </a:r>
            <a:r>
              <a:rPr lang="en-US" dirty="0">
                <a:latin typeface="Comic Sans MS" panose="030F0902030302020204" pitchFamily="66" charset="0"/>
              </a:rPr>
              <a:t> </a:t>
            </a:r>
            <a:r>
              <a:rPr lang="en-US" dirty="0" err="1">
                <a:latin typeface="Comic Sans MS" panose="030F0902030302020204" pitchFamily="66" charset="0"/>
              </a:rPr>
              <a:t>olds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F0AEBD6-7FF3-A5D4-C204-0CFED5516A6F}"/>
              </a:ext>
            </a:extLst>
          </p:cNvPr>
          <p:cNvSpPr txBox="1"/>
          <p:nvPr/>
        </p:nvSpPr>
        <p:spPr>
          <a:xfrm>
            <a:off x="7158038" y="168684"/>
            <a:ext cx="3838575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omic Sans MS" panose="030F0902030302020204" pitchFamily="66" charset="0"/>
              </a:rPr>
              <a:t>What kind of screen time?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EB04A13-E498-9669-F35C-52ADB772BB36}"/>
              </a:ext>
            </a:extLst>
          </p:cNvPr>
          <p:cNvSpPr txBox="1"/>
          <p:nvPr/>
        </p:nvSpPr>
        <p:spPr>
          <a:xfrm>
            <a:off x="5100323" y="685799"/>
            <a:ext cx="700246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Social and verbal interaction is critical. </a:t>
            </a:r>
          </a:p>
          <a:p>
            <a:endParaRPr lang="en-US" sz="1400" dirty="0"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</a:rPr>
              <a:t>Face to face interaction is everything!</a:t>
            </a:r>
          </a:p>
          <a:p>
            <a:endParaRPr lang="en-US" sz="1400" dirty="0"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</a:rPr>
              <a:t>Research has shown very young children can begin to understand language through video calling – but only if they have heard or seen the person in real life.</a:t>
            </a:r>
          </a:p>
          <a:p>
            <a:endParaRPr lang="en-US" dirty="0">
              <a:latin typeface="Comic Sans MS" panose="030F0902030302020204" pitchFamily="66" charset="0"/>
            </a:endParaRPr>
          </a:p>
          <a:p>
            <a:endParaRPr lang="en-US" dirty="0"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07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9527FCEA-6143-4C5E-8C45-8AC9237ADE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A9F23AD-7A55-49F3-A3EC-743F47F36B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7090"/>
            <a:ext cx="6741849" cy="5897880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7D9F043-B076-26D7-D27E-BFBE97F498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689" y="650497"/>
            <a:ext cx="5571066" cy="5571066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D7D9F91F-72C9-4DB9-ABD0-A8180D8262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48006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picture containing person, indoor, table, sitting&#10;&#10;Description automatically generated">
            <a:extLst>
              <a:ext uri="{FF2B5EF4-FFF2-40B4-BE49-F238E27FC236}">
                <a16:creationId xmlns:a16="http://schemas.microsoft.com/office/drawing/2014/main" id="{95685DFF-B509-EFBB-3033-F93089C8E4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986" t="1103" r="6444"/>
          <a:stretch/>
        </p:blipFill>
        <p:spPr>
          <a:xfrm>
            <a:off x="7962566" y="643467"/>
            <a:ext cx="3321558" cy="2475653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BE016956-CE9F-4946-8834-A8BC3529D0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603670"/>
            <a:ext cx="4180332" cy="2788074"/>
          </a:xfrm>
          <a:prstGeom prst="rect">
            <a:avLst/>
          </a:prstGeom>
          <a:solidFill>
            <a:srgbClr val="FFFFFF"/>
          </a:solidFill>
          <a:ln w="19050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family sits at a table&#10;&#10;Description automatically generated with low confidence">
            <a:extLst>
              <a:ext uri="{FF2B5EF4-FFF2-40B4-BE49-F238E27FC236}">
                <a16:creationId xmlns:a16="http://schemas.microsoft.com/office/drawing/2014/main" id="{9495784F-6AD0-74E8-EEC1-BAE7F7DF8F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1937" y="3748194"/>
            <a:ext cx="3702817" cy="247163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ABC5E2A-01DD-5840-1C01-4C9FAF9B41E6}"/>
              </a:ext>
            </a:extLst>
          </p:cNvPr>
          <p:cNvSpPr txBox="1"/>
          <p:nvPr/>
        </p:nvSpPr>
        <p:spPr>
          <a:xfrm>
            <a:off x="632774" y="168684"/>
            <a:ext cx="6426896" cy="40011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Comic Sans MS" panose="030F0902030302020204" pitchFamily="66" charset="0"/>
              </a:rPr>
              <a:t>When can technology use have a negative impact?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3D482BF-648D-0946-6E89-D11C458BDB6F}"/>
              </a:ext>
            </a:extLst>
          </p:cNvPr>
          <p:cNvCxnSpPr>
            <a:cxnSpLocks/>
          </p:cNvCxnSpPr>
          <p:nvPr/>
        </p:nvCxnSpPr>
        <p:spPr>
          <a:xfrm>
            <a:off x="7173922" y="351329"/>
            <a:ext cx="628616" cy="299168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294ACEC-171D-5D98-CA74-80FD5FA571A6}"/>
              </a:ext>
            </a:extLst>
          </p:cNvPr>
          <p:cNvCxnSpPr>
            <a:cxnSpLocks/>
          </p:cNvCxnSpPr>
          <p:nvPr/>
        </p:nvCxnSpPr>
        <p:spPr>
          <a:xfrm>
            <a:off x="7154493" y="368739"/>
            <a:ext cx="591305" cy="311573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CCA467D6-B9A8-EF26-3793-A112C565DADB}"/>
              </a:ext>
            </a:extLst>
          </p:cNvPr>
          <p:cNvSpPr txBox="1"/>
          <p:nvPr/>
        </p:nvSpPr>
        <p:spPr>
          <a:xfrm>
            <a:off x="7415465" y="6377940"/>
            <a:ext cx="45799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Comic Sans MS" panose="030F0902030302020204" pitchFamily="66" charset="0"/>
              </a:rPr>
              <a:t>When it replaces something that could be far more beneficial to development.</a:t>
            </a:r>
          </a:p>
        </p:txBody>
      </p:sp>
    </p:spTree>
    <p:extLst>
      <p:ext uri="{BB962C8B-B14F-4D97-AF65-F5344CB8AC3E}">
        <p14:creationId xmlns:p14="http://schemas.microsoft.com/office/powerpoint/2010/main" val="2975173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eading a book to a couple of children&#10;&#10;Description automatically generated with low confidence">
            <a:extLst>
              <a:ext uri="{FF2B5EF4-FFF2-40B4-BE49-F238E27FC236}">
                <a16:creationId xmlns:a16="http://schemas.microsoft.com/office/drawing/2014/main" id="{8C31339B-7C88-74C1-77AE-CE533DD47B8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122" b="-1"/>
          <a:stretch/>
        </p:blipFill>
        <p:spPr>
          <a:xfrm>
            <a:off x="4200525" y="10"/>
            <a:ext cx="7991475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15DEF74-2F3F-5088-3034-122D5E2BEC0E}"/>
              </a:ext>
            </a:extLst>
          </p:cNvPr>
          <p:cNvSpPr txBox="1"/>
          <p:nvPr/>
        </p:nvSpPr>
        <p:spPr>
          <a:xfrm>
            <a:off x="8454573" y="271463"/>
            <a:ext cx="3443288" cy="83099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Comic Sans MS" panose="030F0902030302020204" pitchFamily="66" charset="0"/>
              </a:rPr>
              <a:t>How to use technology positively?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1E63F5-FB3F-0C3B-8CF4-1418EE493B48}"/>
              </a:ext>
            </a:extLst>
          </p:cNvPr>
          <p:cNvSpPr txBox="1"/>
          <p:nvPr/>
        </p:nvSpPr>
        <p:spPr>
          <a:xfrm>
            <a:off x="0" y="680712"/>
            <a:ext cx="4462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1. Take the opportunity to talk with</a:t>
            </a:r>
          </a:p>
          <a:p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    your child</a:t>
            </a:r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2F27C7D-81EC-0320-F7EA-A3F4E4F73FC6}"/>
              </a:ext>
            </a:extLst>
          </p:cNvPr>
          <p:cNvSpPr txBox="1"/>
          <p:nvPr/>
        </p:nvSpPr>
        <p:spPr>
          <a:xfrm>
            <a:off x="0" y="1542529"/>
            <a:ext cx="4462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2. Use screen time to physically </a:t>
            </a:r>
          </a:p>
          <a:p>
            <a:r>
              <a:rPr lang="en-GB" dirty="0"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    </a:t>
            </a:r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interact </a:t>
            </a:r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49C3CB7-DD9C-6F79-AE38-BFD60A46D5B1}"/>
              </a:ext>
            </a:extLst>
          </p:cNvPr>
          <p:cNvSpPr txBox="1"/>
          <p:nvPr/>
        </p:nvSpPr>
        <p:spPr>
          <a:xfrm>
            <a:off x="0" y="2404346"/>
            <a:ext cx="446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3. Limit your own screen time </a:t>
            </a:r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7D7666B-C5AD-738E-1C7D-C491CA7D867F}"/>
              </a:ext>
            </a:extLst>
          </p:cNvPr>
          <p:cNvSpPr txBox="1"/>
          <p:nvPr/>
        </p:nvSpPr>
        <p:spPr>
          <a:xfrm>
            <a:off x="-14288" y="3014440"/>
            <a:ext cx="61293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4. Limit screen use to video calling </a:t>
            </a:r>
          </a:p>
          <a:p>
            <a:r>
              <a:rPr lang="en-GB" dirty="0"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    </a:t>
            </a:r>
            <a:r>
              <a:rPr lang="en-GB" sz="1800" dirty="0"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interaction </a:t>
            </a:r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026B1FB-0B70-BC6D-A340-53A02729CFF5}"/>
              </a:ext>
            </a:extLst>
          </p:cNvPr>
          <p:cNvSpPr txBox="1"/>
          <p:nvPr/>
        </p:nvSpPr>
        <p:spPr>
          <a:xfrm>
            <a:off x="-33336" y="3761930"/>
            <a:ext cx="61293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5. No screens at least 1 hr before bed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2923F06-EF91-40D7-9444-92058E201E87}"/>
              </a:ext>
            </a:extLst>
          </p:cNvPr>
          <p:cNvSpPr txBox="1"/>
          <p:nvPr/>
        </p:nvSpPr>
        <p:spPr>
          <a:xfrm>
            <a:off x="-14288" y="5115404"/>
            <a:ext cx="6143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33333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7</a:t>
            </a:r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. Screen free mealtimes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2D3413C-4C16-B672-2056-B512B048161B}"/>
              </a:ext>
            </a:extLst>
          </p:cNvPr>
          <p:cNvSpPr txBox="1"/>
          <p:nvPr/>
        </p:nvSpPr>
        <p:spPr>
          <a:xfrm>
            <a:off x="0" y="5633165"/>
            <a:ext cx="61507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8. Monitor and control access to </a:t>
            </a:r>
          </a:p>
          <a:p>
            <a:r>
              <a:rPr lang="en-GB" dirty="0">
                <a:solidFill>
                  <a:srgbClr val="333333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    </a:t>
            </a:r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devices/content 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9DFBF0C-7C06-315F-C2C4-BD0913D4BF5E}"/>
              </a:ext>
            </a:extLst>
          </p:cNvPr>
          <p:cNvSpPr txBox="1"/>
          <p:nvPr/>
        </p:nvSpPr>
        <p:spPr>
          <a:xfrm>
            <a:off x="-44052" y="4333579"/>
            <a:ext cx="615076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6. Don’t use screens to comfort or help</a:t>
            </a:r>
          </a:p>
          <a:p>
            <a:r>
              <a:rPr lang="en-GB" dirty="0">
                <a:solidFill>
                  <a:srgbClr val="333333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   </a:t>
            </a:r>
            <a:r>
              <a:rPr lang="en-GB" sz="1800" dirty="0">
                <a:solidFill>
                  <a:srgbClr val="333333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 your child regulate their behaviour</a:t>
            </a:r>
            <a:endParaRPr lang="en-GB" sz="1800" dirty="0">
              <a:effectLst/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</p:txBody>
      </p:sp>
    </p:spTree>
    <p:extLst>
      <p:ext uri="{BB962C8B-B14F-4D97-AF65-F5344CB8AC3E}">
        <p14:creationId xmlns:p14="http://schemas.microsoft.com/office/powerpoint/2010/main" val="3074608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4" grpId="0"/>
      <p:bldP spid="26" grpId="0"/>
      <p:bldP spid="28" grpId="0"/>
      <p:bldP spid="30" grpId="0"/>
      <p:bldP spid="32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6872A5-9502-F3AF-8B31-8BEB419B19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63" y="65236"/>
            <a:ext cx="5743575" cy="3740002"/>
          </a:xfrm>
          <a:prstGeom prst="rect">
            <a:avLst/>
          </a:prstGeom>
        </p:spPr>
      </p:pic>
      <p:pic>
        <p:nvPicPr>
          <p:cNvPr id="6" name="Picture 5" descr="Shape, polygon&#10;&#10;Description automatically generated">
            <a:extLst>
              <a:ext uri="{FF2B5EF4-FFF2-40B4-BE49-F238E27FC236}">
                <a16:creationId xmlns:a16="http://schemas.microsoft.com/office/drawing/2014/main" id="{103AA927-955F-1532-81B7-E17FB71FCE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542" y="4190852"/>
            <a:ext cx="2055069" cy="26019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CE0804-0B05-9052-E1D5-EDFF5AEA1197}"/>
              </a:ext>
            </a:extLst>
          </p:cNvPr>
          <p:cNvSpPr txBox="1"/>
          <p:nvPr/>
        </p:nvSpPr>
        <p:spPr>
          <a:xfrm>
            <a:off x="2767012" y="4453662"/>
            <a:ext cx="70024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Internet Safety:</a:t>
            </a:r>
          </a:p>
          <a:p>
            <a:endParaRPr lang="en-US" dirty="0">
              <a:latin typeface="Comic Sans MS" panose="030F0902030302020204" pitchFamily="66" charset="0"/>
            </a:endParaRPr>
          </a:p>
          <a:p>
            <a:r>
              <a:rPr lang="en-GB" dirty="0">
                <a:solidFill>
                  <a:srgbClr val="333333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  <a:hlinkClick r:id="rId5"/>
              </a:rPr>
              <a:t>Bowerdean Nursery:  E Safety</a:t>
            </a:r>
            <a:endParaRPr lang="en-GB" dirty="0">
              <a:solidFill>
                <a:srgbClr val="333333"/>
              </a:solidFill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GB" dirty="0">
              <a:solidFill>
                <a:srgbClr val="333333"/>
              </a:solidFill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r>
              <a:rPr lang="en-GB" dirty="0">
                <a:solidFill>
                  <a:srgbClr val="333333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</a:rPr>
              <a:t>Internet Matters: </a:t>
            </a:r>
            <a:r>
              <a:rPr lang="en-GB" dirty="0">
                <a:solidFill>
                  <a:srgbClr val="333333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 (Body CS)"/>
                <a:hlinkClick r:id="rId6"/>
              </a:rPr>
              <a:t>Internet Matters Age Guide 0-5s</a:t>
            </a:r>
            <a:endParaRPr lang="en-GB" dirty="0">
              <a:latin typeface="Comic Sans MS" panose="030F0902030302020204" pitchFamily="66" charset="0"/>
              <a:ea typeface="Calibri" panose="020F0502020204030204" pitchFamily="34" charset="0"/>
              <a:cs typeface="Times New Roman (Body CS)"/>
            </a:endParaRPr>
          </a:p>
          <a:p>
            <a:endParaRPr lang="en-US" dirty="0">
              <a:latin typeface="Comic Sans MS" panose="030F0902030302020204" pitchFamily="66" charset="0"/>
            </a:endParaRPr>
          </a:p>
          <a:p>
            <a:endParaRPr lang="en-US" dirty="0">
              <a:latin typeface="Comic Sans MS" panose="030F0902030302020204" pitchFamily="66" charset="0"/>
            </a:endParaRPr>
          </a:p>
          <a:p>
            <a:endParaRPr lang="en-US" dirty="0">
              <a:latin typeface="Comic Sans MS" panose="030F09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25B4BF-6549-A7AD-4450-915477226B4A}"/>
              </a:ext>
            </a:extLst>
          </p:cNvPr>
          <p:cNvSpPr txBox="1"/>
          <p:nvPr/>
        </p:nvSpPr>
        <p:spPr>
          <a:xfrm>
            <a:off x="4843463" y="600075"/>
            <a:ext cx="621506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Comic Sans MS" panose="030F0902030302020204" pitchFamily="66" charset="0"/>
              </a:rPr>
              <a:t>Technology In Early Childhood Studies:</a:t>
            </a:r>
          </a:p>
          <a:p>
            <a:endParaRPr lang="en-US" dirty="0"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  <a:hlinkClick r:id="rId7"/>
              </a:rPr>
              <a:t>WHO Guidance</a:t>
            </a:r>
            <a:r>
              <a:rPr lang="en-US" dirty="0">
                <a:latin typeface="Comic Sans MS" panose="030F0902030302020204" pitchFamily="66" charset="0"/>
              </a:rPr>
              <a:t> </a:t>
            </a:r>
          </a:p>
          <a:p>
            <a:endParaRPr lang="en-US" dirty="0"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  <a:hlinkClick r:id="rId8"/>
              </a:rPr>
              <a:t>Unicef Guidance</a:t>
            </a:r>
            <a:endParaRPr lang="en-US" dirty="0">
              <a:latin typeface="Comic Sans MS" panose="030F0902030302020204" pitchFamily="66" charset="0"/>
            </a:endParaRPr>
          </a:p>
          <a:p>
            <a:endParaRPr lang="en-US" dirty="0"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  <a:hlinkClick r:id="rId9"/>
              </a:rPr>
              <a:t>OECD - What we know about children and technology</a:t>
            </a:r>
            <a:endParaRPr lang="en-US" dirty="0">
              <a:latin typeface="Comic Sans MS" panose="030F0902030302020204" pitchFamily="66" charset="0"/>
            </a:endParaRPr>
          </a:p>
          <a:p>
            <a:endParaRPr lang="en-US" dirty="0">
              <a:latin typeface="Comic Sans MS" panose="030F0902030302020204" pitchFamily="66" charset="0"/>
            </a:endParaRPr>
          </a:p>
          <a:p>
            <a:r>
              <a:rPr lang="en-US" dirty="0">
                <a:latin typeface="Comic Sans MS" panose="030F0902030302020204" pitchFamily="66" charset="0"/>
                <a:hlinkClick r:id="rId10"/>
              </a:rPr>
              <a:t>Boston Children's Hospital - Digital Wellness</a:t>
            </a:r>
            <a:endParaRPr lang="en-US" dirty="0">
              <a:latin typeface="Comic Sans MS" panose="030F0902030302020204" pitchFamily="66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509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1081</Words>
  <Application>Microsoft Macintosh PowerPoint</Application>
  <PresentationFormat>Widescreen</PresentationFormat>
  <Paragraphs>127</Paragraphs>
  <Slides>10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Montserrat</vt:lpstr>
      <vt:lpstr>Open Sans</vt:lpstr>
      <vt:lpstr>Roboto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Staines</dc:creator>
  <cp:lastModifiedBy>Zoe Staines</cp:lastModifiedBy>
  <cp:revision>18</cp:revision>
  <dcterms:created xsi:type="dcterms:W3CDTF">2023-02-24T19:15:49Z</dcterms:created>
  <dcterms:modified xsi:type="dcterms:W3CDTF">2026-08-09T22:24:13Z</dcterms:modified>
</cp:coreProperties>
</file>