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 id="2147483803" r:id="rId2"/>
  </p:sldMasterIdLst>
  <p:notesMasterIdLst>
    <p:notesMasterId r:id="rId16"/>
  </p:notesMasterIdLst>
  <p:handoutMasterIdLst>
    <p:handoutMasterId r:id="rId17"/>
  </p:handoutMasterIdLst>
  <p:sldIdLst>
    <p:sldId id="268" r:id="rId3"/>
    <p:sldId id="264" r:id="rId4"/>
    <p:sldId id="271" r:id="rId5"/>
    <p:sldId id="275" r:id="rId6"/>
    <p:sldId id="277" r:id="rId7"/>
    <p:sldId id="278" r:id="rId8"/>
    <p:sldId id="279" r:id="rId9"/>
    <p:sldId id="284" r:id="rId10"/>
    <p:sldId id="285" r:id="rId11"/>
    <p:sldId id="281" r:id="rId12"/>
    <p:sldId id="282" r:id="rId13"/>
    <p:sldId id="283" r:id="rId14"/>
    <p:sldId id="288" r:id="rId15"/>
  </p:sldIdLst>
  <p:sldSz cx="9144000" cy="6858000" type="screen4x3"/>
  <p:notesSz cx="6858000" cy="9144000"/>
  <p:embeddedFontLst>
    <p:embeddedFont>
      <p:font typeface="Comic Sans MS" panose="030F0902030302020204" pitchFamily="66" charset="0"/>
      <p:regular r:id="rId18"/>
    </p:embeddedFont>
    <p:embeddedFont>
      <p:font typeface="Corbel" panose="020B0503020204020204" pitchFamily="34" charset="0"/>
      <p:regular r:id="rId19"/>
      <p:bold r:id="rId20"/>
      <p:italic r:id="rId21"/>
      <p:boldItalic r:id="rId22"/>
    </p:embeddedFont>
    <p:embeddedFont>
      <p:font typeface="Roboto" panose="02000000000000000000" pitchFamily="2" charset="0"/>
      <p:regular r:id="rId23"/>
      <p:bold r:id="rId24"/>
      <p:italic r:id="rId25"/>
      <p:boldItalic r:id="rId26"/>
    </p:embeddedFont>
    <p:embeddedFont>
      <p:font typeface="Twinkl" pitchFamily="2" charset="77"/>
      <p:regular r:id="rId27"/>
      <p:bold r:id="rId28"/>
    </p:embeddedFont>
    <p:embeddedFont>
      <p:font typeface="Wingdings 2" pitchFamily="2" charset="2"/>
      <p:regular r:id="rId29"/>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B1E3"/>
    <a:srgbClr val="00A8E7"/>
    <a:srgbClr val="21A6F9"/>
    <a:srgbClr val="E34192"/>
    <a:srgbClr val="18A0DB"/>
    <a:srgbClr val="DE1E5A"/>
    <a:srgbClr val="BC0105"/>
    <a:srgbClr val="80C1EB"/>
    <a:srgbClr val="ACDDF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3323" autoAdjust="0"/>
    <p:restoredTop sz="94660"/>
  </p:normalViewPr>
  <p:slideViewPr>
    <p:cSldViewPr snapToGrid="0" showGuides="1">
      <p:cViewPr varScale="1">
        <p:scale>
          <a:sx n="103" d="100"/>
          <a:sy n="103" d="100"/>
        </p:scale>
        <p:origin x="1192" y="24"/>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slide" Target="slides/slide1.xml"/><Relationship Id="rId21" Type="http://schemas.openxmlformats.org/officeDocument/2006/relationships/font" Target="fonts/font4.fntdata"/><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7.fntdata"/><Relationship Id="rId32"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8.xml"/><Relationship Id="rId19" Type="http://schemas.openxmlformats.org/officeDocument/2006/relationships/font" Target="fonts/font2.fntdata"/><Relationship Id="rId31"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presProps" Target="presProps.xml"/><Relationship Id="rId8" Type="http://schemas.openxmlformats.org/officeDocument/2006/relationships/slide" Target="slides/slide6.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09/08/2026</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09/08/2026</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hyperlink" Target="https://www.twinkl.co.uk/" TargetMode="External"/><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Audio/Video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7" name="Rectangle 6">
            <a:extLst>
              <a:ext uri="{FF2B5EF4-FFF2-40B4-BE49-F238E27FC236}">
                <a16:creationId xmlns:a16="http://schemas.microsoft.com/office/drawing/2014/main" id="{FFC63B62-F6F8-4A70-935A-0CBCE04C051B}"/>
              </a:ext>
            </a:extLst>
          </p:cNvPr>
          <p:cNvSpPr/>
          <p:nvPr userDrawn="1"/>
        </p:nvSpPr>
        <p:spPr>
          <a:xfrm>
            <a:off x="755650"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9" name="Rectangle 8">
            <a:extLst>
              <a:ext uri="{FF2B5EF4-FFF2-40B4-BE49-F238E27FC236}">
                <a16:creationId xmlns:a16="http://schemas.microsoft.com/office/drawing/2014/main" id="{F19AD57E-3485-41E5-86B7-DD796C8FF6EE}"/>
              </a:ext>
            </a:extLst>
          </p:cNvPr>
          <p:cNvSpPr/>
          <p:nvPr userDrawn="1"/>
        </p:nvSpPr>
        <p:spPr>
          <a:xfrm>
            <a:off x="3380669"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sp>
        <p:nvSpPr>
          <p:cNvPr id="10" name="Rectangle 9">
            <a:extLst>
              <a:ext uri="{FF2B5EF4-FFF2-40B4-BE49-F238E27FC236}">
                <a16:creationId xmlns:a16="http://schemas.microsoft.com/office/drawing/2014/main" id="{2A702136-D7DD-49CD-A4E0-42B0D1BAFEFE}"/>
              </a:ext>
            </a:extLst>
          </p:cNvPr>
          <p:cNvSpPr/>
          <p:nvPr userDrawn="1"/>
        </p:nvSpPr>
        <p:spPr>
          <a:xfrm>
            <a:off x="6005688" y="2209045"/>
            <a:ext cx="2382662" cy="3604671"/>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00"/>
          </a:p>
        </p:txBody>
      </p:sp>
      <p:pic>
        <p:nvPicPr>
          <p:cNvPr id="12" name="Picture 1">
            <a:extLst>
              <a:ext uri="{FF2B5EF4-FFF2-40B4-BE49-F238E27FC236}">
                <a16:creationId xmlns:a16="http://schemas.microsoft.com/office/drawing/2014/main" id="{3124EECE-F7EF-4595-9620-68FD0E5E79FF}"/>
              </a:ext>
            </a:extLst>
          </p:cNvPr>
          <p:cNvPicPr>
            <a:picLocks noChangeAspect="1"/>
          </p:cNvPicPr>
          <p:nvPr userDrawn="1"/>
        </p:nvPicPr>
        <p:blipFill>
          <a:blip r:embed="rId2">
            <a:extLst>
              <a:ext uri="{28A0092B-C50C-407E-A947-70E740481C1C}">
                <a14:useLocalDpi xmlns:a14="http://schemas.microsoft.com/office/drawing/2010/main" val="0"/>
              </a:ext>
            </a:extLst>
          </a:blip>
          <a:srcRect l="14311" t="18852" r="58228" b="54654"/>
          <a:stretch>
            <a:fillRect/>
          </a:stretch>
        </p:blipFill>
        <p:spPr bwMode="auto">
          <a:xfrm>
            <a:off x="1088144" y="2435955"/>
            <a:ext cx="1717675" cy="1150938"/>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606CC5B3-3D32-4C6C-8E1F-3758561C1FA7}"/>
              </a:ext>
            </a:extLst>
          </p:cNvPr>
          <p:cNvPicPr>
            <a:picLocks noChangeAspect="1"/>
          </p:cNvPicPr>
          <p:nvPr userDrawn="1"/>
        </p:nvPicPr>
        <p:blipFill>
          <a:blip r:embed="rId3">
            <a:extLst>
              <a:ext uri="{28A0092B-C50C-407E-A947-70E740481C1C}">
                <a14:useLocalDpi xmlns:a14="http://schemas.microsoft.com/office/drawing/2010/main" val="0"/>
              </a:ext>
            </a:extLst>
          </a:blip>
          <a:srcRect l="15067" t="26003" r="44786" b="11296"/>
          <a:stretch>
            <a:fillRect/>
          </a:stretch>
        </p:blipFill>
        <p:spPr bwMode="auto">
          <a:xfrm>
            <a:off x="1088144" y="3771617"/>
            <a:ext cx="1717675" cy="185737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5" name="Rectangle 14">
            <a:extLst>
              <a:ext uri="{FF2B5EF4-FFF2-40B4-BE49-F238E27FC236}">
                <a16:creationId xmlns:a16="http://schemas.microsoft.com/office/drawing/2014/main" id="{BF1001AF-39AD-4F6C-8CC7-DE3F05F47402}"/>
              </a:ext>
            </a:extLst>
          </p:cNvPr>
          <p:cNvSpPr/>
          <p:nvPr userDrawn="1"/>
        </p:nvSpPr>
        <p:spPr>
          <a:xfrm>
            <a:off x="450762" y="5938338"/>
            <a:ext cx="8226000" cy="295275"/>
          </a:xfrm>
          <a:prstGeom prst="rect">
            <a:avLst/>
          </a:prstGeom>
          <a:solidFill>
            <a:srgbClr val="E34192"/>
          </a:solidFill>
          <a:ln>
            <a:solidFill>
              <a:srgbClr val="E3419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100" b="1" dirty="0">
                <a:solidFill>
                  <a:schemeClr val="bg1"/>
                </a:solidFill>
                <a:latin typeface="Roboto" panose="02000000000000000000" pitchFamily="2" charset="0"/>
                <a:ea typeface="Roboto" panose="02000000000000000000" pitchFamily="2" charset="0"/>
                <a:cs typeface="Arial" panose="020B0604020202020204" pitchFamily="34" charset="0"/>
              </a:rPr>
              <a:t>Please note the embedded audio may not be compatible with earlier versions of PowerPoint. </a:t>
            </a:r>
          </a:p>
        </p:txBody>
      </p:sp>
      <p:grpSp>
        <p:nvGrpSpPr>
          <p:cNvPr id="16" name="Group 15">
            <a:extLst>
              <a:ext uri="{FF2B5EF4-FFF2-40B4-BE49-F238E27FC236}">
                <a16:creationId xmlns:a16="http://schemas.microsoft.com/office/drawing/2014/main" id="{F4C02CD7-54FA-442D-8552-484866B452A3}"/>
              </a:ext>
            </a:extLst>
          </p:cNvPr>
          <p:cNvGrpSpPr/>
          <p:nvPr userDrawn="1"/>
        </p:nvGrpSpPr>
        <p:grpSpPr>
          <a:xfrm>
            <a:off x="653175" y="1186618"/>
            <a:ext cx="2485137" cy="4640495"/>
            <a:chOff x="653175" y="1293580"/>
            <a:chExt cx="2485137" cy="4640495"/>
          </a:xfrm>
        </p:grpSpPr>
        <p:sp>
          <p:nvSpPr>
            <p:cNvPr id="17" name="Rectangle 16">
              <a:extLst>
                <a:ext uri="{FF2B5EF4-FFF2-40B4-BE49-F238E27FC236}">
                  <a16:creationId xmlns:a16="http://schemas.microsoft.com/office/drawing/2014/main" id="{70129BA9-07CA-4E45-BE89-A3B3D8B06794}"/>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Open the downloaded folder and copy all the files.</a:t>
              </a:r>
            </a:p>
          </p:txBody>
        </p:sp>
        <p:sp>
          <p:nvSpPr>
            <p:cNvPr id="18" name="Oval 17">
              <a:extLst>
                <a:ext uri="{FF2B5EF4-FFF2-40B4-BE49-F238E27FC236}">
                  <a16:creationId xmlns:a16="http://schemas.microsoft.com/office/drawing/2014/main" id="{06AD645D-EF4C-43B9-BC02-E73591ACFEA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1</a:t>
              </a:r>
            </a:p>
          </p:txBody>
        </p:sp>
      </p:grpSp>
      <p:grpSp>
        <p:nvGrpSpPr>
          <p:cNvPr id="19" name="Group 18">
            <a:extLst>
              <a:ext uri="{FF2B5EF4-FFF2-40B4-BE49-F238E27FC236}">
                <a16:creationId xmlns:a16="http://schemas.microsoft.com/office/drawing/2014/main" id="{08DFAC45-3E54-4D6A-98C4-CF211C83922E}"/>
              </a:ext>
            </a:extLst>
          </p:cNvPr>
          <p:cNvGrpSpPr/>
          <p:nvPr userDrawn="1"/>
        </p:nvGrpSpPr>
        <p:grpSpPr>
          <a:xfrm>
            <a:off x="3278194" y="1186618"/>
            <a:ext cx="2485137" cy="4640495"/>
            <a:chOff x="653175" y="1293580"/>
            <a:chExt cx="2485137" cy="4640495"/>
          </a:xfrm>
        </p:grpSpPr>
        <p:sp>
          <p:nvSpPr>
            <p:cNvPr id="20" name="Rectangle 19">
              <a:extLst>
                <a:ext uri="{FF2B5EF4-FFF2-40B4-BE49-F238E27FC236}">
                  <a16:creationId xmlns:a16="http://schemas.microsoft.com/office/drawing/2014/main" id="{F0CD5D4D-4B63-46DB-9525-B34F30B13615}"/>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Paste the copied files into a new folder.</a:t>
              </a:r>
            </a:p>
          </p:txBody>
        </p:sp>
        <p:sp>
          <p:nvSpPr>
            <p:cNvPr id="21" name="Oval 20">
              <a:extLst>
                <a:ext uri="{FF2B5EF4-FFF2-40B4-BE49-F238E27FC236}">
                  <a16:creationId xmlns:a16="http://schemas.microsoft.com/office/drawing/2014/main" id="{E921D1FD-6ED8-4721-9B13-952826BF7583}"/>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2</a:t>
              </a:r>
            </a:p>
          </p:txBody>
        </p:sp>
      </p:grpSp>
      <p:grpSp>
        <p:nvGrpSpPr>
          <p:cNvPr id="22" name="Group 21">
            <a:extLst>
              <a:ext uri="{FF2B5EF4-FFF2-40B4-BE49-F238E27FC236}">
                <a16:creationId xmlns:a16="http://schemas.microsoft.com/office/drawing/2014/main" id="{2E64373C-29B9-44AD-BBFF-1C2B6CB8B856}"/>
              </a:ext>
            </a:extLst>
          </p:cNvPr>
          <p:cNvGrpSpPr/>
          <p:nvPr userDrawn="1"/>
        </p:nvGrpSpPr>
        <p:grpSpPr>
          <a:xfrm>
            <a:off x="5903213" y="1186618"/>
            <a:ext cx="2485137" cy="4640495"/>
            <a:chOff x="653175" y="1293580"/>
            <a:chExt cx="2485137" cy="4640495"/>
          </a:xfrm>
        </p:grpSpPr>
        <p:sp>
          <p:nvSpPr>
            <p:cNvPr id="23" name="Rectangle 22">
              <a:extLst>
                <a:ext uri="{FF2B5EF4-FFF2-40B4-BE49-F238E27FC236}">
                  <a16:creationId xmlns:a16="http://schemas.microsoft.com/office/drawing/2014/main" id="{3F8F64B4-C8AD-4F3A-AC24-CC1D1D7B43F0}"/>
                </a:ext>
              </a:extLst>
            </p:cNvPr>
            <p:cNvSpPr/>
            <p:nvPr/>
          </p:nvSpPr>
          <p:spPr>
            <a:xfrm>
              <a:off x="755650" y="1352601"/>
              <a:ext cx="2382662" cy="4581474"/>
            </a:xfrm>
            <a:prstGeom prst="rect">
              <a:avLst/>
            </a:prstGeom>
            <a:noFill/>
            <a:ln>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lIns="216000" tIns="180000" rIns="216000" bIns="180000" anchor="t" anchorCtr="0"/>
            <a:lstStyle/>
            <a:p>
              <a:pPr>
                <a:defRPr/>
              </a:pPr>
              <a:r>
                <a:rPr lang="en-GB" sz="1400" dirty="0">
                  <a:solidFill>
                    <a:schemeClr val="tx1"/>
                  </a:solidFill>
                  <a:latin typeface="Roboto" panose="02000000000000000000" pitchFamily="2" charset="0"/>
                  <a:ea typeface="Roboto" panose="02000000000000000000" pitchFamily="2" charset="0"/>
                  <a:cs typeface="Arial" panose="020B0604020202020204" pitchFamily="34" charset="0"/>
                </a:rPr>
                <a:t>To use the PowerPoint, enable editing and put into slide show mode.</a:t>
              </a:r>
            </a:p>
          </p:txBody>
        </p:sp>
        <p:sp>
          <p:nvSpPr>
            <p:cNvPr id="24" name="Oval 23">
              <a:extLst>
                <a:ext uri="{FF2B5EF4-FFF2-40B4-BE49-F238E27FC236}">
                  <a16:creationId xmlns:a16="http://schemas.microsoft.com/office/drawing/2014/main" id="{306893F1-C2B6-43EB-825A-DA5B276C8908}"/>
                </a:ext>
              </a:extLst>
            </p:cNvPr>
            <p:cNvSpPr/>
            <p:nvPr/>
          </p:nvSpPr>
          <p:spPr>
            <a:xfrm>
              <a:off x="653175" y="1293580"/>
              <a:ext cx="301052" cy="301052"/>
            </a:xfrm>
            <a:prstGeom prst="ellipse">
              <a:avLst/>
            </a:prstGeom>
            <a:solidFill>
              <a:srgbClr val="18A0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latin typeface="Roboto" panose="02000000000000000000" pitchFamily="2" charset="0"/>
                  <a:ea typeface="Roboto" panose="02000000000000000000" pitchFamily="2" charset="0"/>
                </a:rPr>
                <a:t>3</a:t>
              </a:r>
            </a:p>
          </p:txBody>
        </p:sp>
      </p:grpSp>
      <p:pic>
        <p:nvPicPr>
          <p:cNvPr id="25" name="Picture 24">
            <a:extLst>
              <a:ext uri="{FF2B5EF4-FFF2-40B4-BE49-F238E27FC236}">
                <a16:creationId xmlns:a16="http://schemas.microsoft.com/office/drawing/2014/main" id="{F8E75E30-3E3D-4F9B-9EF6-9A9630C27CBB}"/>
              </a:ext>
            </a:extLst>
          </p:cNvPr>
          <p:cNvPicPr>
            <a:picLocks noChangeAspect="1"/>
          </p:cNvPicPr>
          <p:nvPr userDrawn="1"/>
        </p:nvPicPr>
        <p:blipFill>
          <a:blip r:embed="rId4">
            <a:extLst>
              <a:ext uri="{28A0092B-C50C-407E-A947-70E740481C1C}">
                <a14:useLocalDpi xmlns:a14="http://schemas.microsoft.com/office/drawing/2010/main" val="0"/>
              </a:ext>
            </a:extLst>
          </a:blip>
          <a:srcRect l="14085" t="17912" r="52493" b="25307"/>
          <a:stretch>
            <a:fillRect/>
          </a:stretch>
        </p:blipFill>
        <p:spPr bwMode="auto">
          <a:xfrm>
            <a:off x="3720306" y="2435955"/>
            <a:ext cx="1703388" cy="2003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6" name="Picture 25">
            <a:extLst>
              <a:ext uri="{FF2B5EF4-FFF2-40B4-BE49-F238E27FC236}">
                <a16:creationId xmlns:a16="http://schemas.microsoft.com/office/drawing/2014/main" id="{E55EBE21-985E-4E8F-B68C-A7F9AB89D609}"/>
              </a:ext>
            </a:extLst>
          </p:cNvPr>
          <p:cNvPicPr>
            <a:picLocks noChangeAspect="1"/>
          </p:cNvPicPr>
          <p:nvPr userDrawn="1"/>
        </p:nvPicPr>
        <p:blipFill>
          <a:blip r:embed="rId5">
            <a:extLst>
              <a:ext uri="{28A0092B-C50C-407E-A947-70E740481C1C}">
                <a14:useLocalDpi xmlns:a14="http://schemas.microsoft.com/office/drawing/2010/main" val="0"/>
              </a:ext>
            </a:extLst>
          </a:blip>
          <a:srcRect t="65628"/>
          <a:stretch>
            <a:fillRect/>
          </a:stretch>
        </p:blipFill>
        <p:spPr bwMode="auto">
          <a:xfrm>
            <a:off x="6114362" y="3710564"/>
            <a:ext cx="2165314" cy="1601754"/>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12AA4B95-3CCC-45E1-B7B1-343CCBC6F42A}"/>
              </a:ext>
            </a:extLst>
          </p:cNvPr>
          <p:cNvPicPr>
            <a:picLocks noChangeAspect="1"/>
          </p:cNvPicPr>
          <p:nvPr userDrawn="1"/>
        </p:nvPicPr>
        <p:blipFill>
          <a:blip r:embed="rId6">
            <a:extLst>
              <a:ext uri="{28A0092B-C50C-407E-A947-70E740481C1C}">
                <a14:useLocalDpi xmlns:a14="http://schemas.microsoft.com/office/drawing/2010/main" val="0"/>
              </a:ext>
            </a:extLst>
          </a:blip>
          <a:srcRect/>
          <a:stretch>
            <a:fillRect/>
          </a:stretch>
        </p:blipFill>
        <p:spPr bwMode="auto">
          <a:xfrm>
            <a:off x="6114344" y="2435955"/>
            <a:ext cx="2165350" cy="225425"/>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grpSp>
        <p:nvGrpSpPr>
          <p:cNvPr id="28" name="Group 27">
            <a:extLst>
              <a:ext uri="{FF2B5EF4-FFF2-40B4-BE49-F238E27FC236}">
                <a16:creationId xmlns:a16="http://schemas.microsoft.com/office/drawing/2014/main" id="{EB959152-16E0-47A5-9814-E4CDFB5F1B4A}"/>
              </a:ext>
            </a:extLst>
          </p:cNvPr>
          <p:cNvGrpSpPr/>
          <p:nvPr userDrawn="1"/>
        </p:nvGrpSpPr>
        <p:grpSpPr>
          <a:xfrm>
            <a:off x="6114362" y="2862122"/>
            <a:ext cx="2165350" cy="690207"/>
            <a:chOff x="6137101" y="2837944"/>
            <a:chExt cx="2165350" cy="690207"/>
          </a:xfrm>
        </p:grpSpPr>
        <p:grpSp>
          <p:nvGrpSpPr>
            <p:cNvPr id="29" name="Group 28">
              <a:extLst>
                <a:ext uri="{FF2B5EF4-FFF2-40B4-BE49-F238E27FC236}">
                  <a16:creationId xmlns:a16="http://schemas.microsoft.com/office/drawing/2014/main" id="{2AA9C2EC-978E-419F-A507-D371B5CA5B55}"/>
                </a:ext>
              </a:extLst>
            </p:cNvPr>
            <p:cNvGrpSpPr>
              <a:grpSpLocks/>
            </p:cNvGrpSpPr>
            <p:nvPr/>
          </p:nvGrpSpPr>
          <p:grpSpPr bwMode="auto">
            <a:xfrm>
              <a:off x="6137101" y="2837944"/>
              <a:ext cx="2165350" cy="647700"/>
              <a:chOff x="6164808" y="2589878"/>
              <a:chExt cx="2165459" cy="647296"/>
            </a:xfrm>
          </p:grpSpPr>
          <p:pic>
            <p:nvPicPr>
              <p:cNvPr id="31" name="Picture 30">
                <a:extLst>
                  <a:ext uri="{FF2B5EF4-FFF2-40B4-BE49-F238E27FC236}">
                    <a16:creationId xmlns:a16="http://schemas.microsoft.com/office/drawing/2014/main" id="{B5145F20-A130-4EC9-B902-0B2D234C1C06}"/>
                  </a:ext>
                </a:extLst>
              </p:cNvPr>
              <p:cNvPicPr>
                <a:picLocks noChangeAspect="1"/>
              </p:cNvPicPr>
              <p:nvPr/>
            </p:nvPicPr>
            <p:blipFill>
              <a:blip r:embed="rId7">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12700">
                <a:solidFill>
                  <a:srgbClr val="E34192"/>
                </a:solidFill>
                <a:miter lim="800000"/>
                <a:headEnd/>
                <a:tailEnd/>
              </a:ln>
              <a:extLst>
                <a:ext uri="{909E8E84-426E-40DD-AFC4-6F175D3DCCD1}">
                  <a14:hiddenFill xmlns:a14="http://schemas.microsoft.com/office/drawing/2010/main">
                    <a:solidFill>
                      <a:srgbClr val="FFFFFF"/>
                    </a:solidFill>
                  </a14:hiddenFill>
                </a:ext>
              </a:extLst>
            </p:spPr>
          </p:pic>
          <p:cxnSp>
            <p:nvCxnSpPr>
              <p:cNvPr id="32" name="Straight Arrow Connector 31">
                <a:extLst>
                  <a:ext uri="{FF2B5EF4-FFF2-40B4-BE49-F238E27FC236}">
                    <a16:creationId xmlns:a16="http://schemas.microsoft.com/office/drawing/2014/main" id="{7209CC96-78F3-4B82-BE38-23F76BEC0573}"/>
                  </a:ext>
                </a:extLst>
              </p:cNvPr>
              <p:cNvCxnSpPr/>
              <p:nvPr/>
            </p:nvCxnSpPr>
            <p:spPr>
              <a:xfrm flipH="1">
                <a:off x="7949742" y="2768837"/>
                <a:ext cx="79379" cy="287158"/>
              </a:xfrm>
              <a:prstGeom prst="straightConnector1">
                <a:avLst/>
              </a:prstGeom>
              <a:ln w="19050">
                <a:solidFill>
                  <a:srgbClr val="18A0DB"/>
                </a:solidFill>
                <a:tailEnd type="triangle"/>
              </a:ln>
            </p:spPr>
            <p:style>
              <a:lnRef idx="1">
                <a:schemeClr val="accent1"/>
              </a:lnRef>
              <a:fillRef idx="0">
                <a:schemeClr val="accent1"/>
              </a:fillRef>
              <a:effectRef idx="0">
                <a:schemeClr val="accent1"/>
              </a:effectRef>
              <a:fontRef idx="minor">
                <a:schemeClr val="tx1"/>
              </a:fontRef>
            </p:style>
          </p:cxnSp>
        </p:grpSp>
        <p:sp>
          <p:nvSpPr>
            <p:cNvPr id="30" name="Oval 29">
              <a:extLst>
                <a:ext uri="{FF2B5EF4-FFF2-40B4-BE49-F238E27FC236}">
                  <a16:creationId xmlns:a16="http://schemas.microsoft.com/office/drawing/2014/main" id="{289AD21C-A27E-4E30-8AB2-27CBD6E49F15}"/>
                </a:ext>
              </a:extLst>
            </p:cNvPr>
            <p:cNvSpPr/>
            <p:nvPr/>
          </p:nvSpPr>
          <p:spPr>
            <a:xfrm>
              <a:off x="7790917" y="3317748"/>
              <a:ext cx="210403" cy="210403"/>
            </a:xfrm>
            <a:prstGeom prst="ellipse">
              <a:avLst/>
            </a:prstGeom>
            <a:noFill/>
            <a:ln w="19050">
              <a:solidFill>
                <a:srgbClr val="18A0D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45" name="TextBox 44">
            <a:extLst>
              <a:ext uri="{FF2B5EF4-FFF2-40B4-BE49-F238E27FC236}">
                <a16:creationId xmlns:a16="http://schemas.microsoft.com/office/drawing/2014/main" id="{3642231C-A2F6-4367-90C6-0767E987F9A9}"/>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Guidance for Video/Audio in PowerPoints</a:t>
            </a:r>
            <a:endParaRPr lang="en-GB" sz="2800" b="1" dirty="0">
              <a:solidFill>
                <a:srgbClr val="E34192"/>
              </a:solidFill>
            </a:endParaRPr>
          </a:p>
        </p:txBody>
      </p:sp>
    </p:spTree>
    <p:extLst>
      <p:ext uri="{BB962C8B-B14F-4D97-AF65-F5344CB8AC3E}">
        <p14:creationId xmlns:p14="http://schemas.microsoft.com/office/powerpoint/2010/main" val="395936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Animation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grpSp>
        <p:nvGrpSpPr>
          <p:cNvPr id="41" name="Group 40">
            <a:extLst>
              <a:ext uri="{FF2B5EF4-FFF2-40B4-BE49-F238E27FC236}">
                <a16:creationId xmlns:a16="http://schemas.microsoft.com/office/drawing/2014/main" id="{2BB4EA30-0107-4362-9222-C6055ABF324A}"/>
              </a:ext>
            </a:extLst>
          </p:cNvPr>
          <p:cNvGrpSpPr/>
          <p:nvPr userDrawn="1"/>
        </p:nvGrpSpPr>
        <p:grpSpPr>
          <a:xfrm>
            <a:off x="743835" y="1681195"/>
            <a:ext cx="7644513" cy="2295228"/>
            <a:chOff x="743837" y="1344834"/>
            <a:chExt cx="7644513" cy="2295228"/>
          </a:xfrm>
        </p:grpSpPr>
        <p:sp>
          <p:nvSpPr>
            <p:cNvPr id="42" name="Rectangle 41">
              <a:extLst>
                <a:ext uri="{FF2B5EF4-FFF2-40B4-BE49-F238E27FC236}">
                  <a16:creationId xmlns:a16="http://schemas.microsoft.com/office/drawing/2014/main" id="{0DF60415-D303-4DFE-A6B8-E0AB42EF4DDC}"/>
                </a:ext>
              </a:extLst>
            </p:cNvPr>
            <p:cNvSpPr/>
            <p:nvPr/>
          </p:nvSpPr>
          <p:spPr>
            <a:xfrm>
              <a:off x="743837" y="1344834"/>
              <a:ext cx="1266195"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Animations</a:t>
              </a:r>
            </a:p>
          </p:txBody>
        </p:sp>
        <p:sp>
          <p:nvSpPr>
            <p:cNvPr id="43" name="Rectangle 42">
              <a:extLst>
                <a:ext uri="{FF2B5EF4-FFF2-40B4-BE49-F238E27FC236}">
                  <a16:creationId xmlns:a16="http://schemas.microsoft.com/office/drawing/2014/main" id="{6A96975B-C3DC-451D-8423-D15D5BCDB436}"/>
                </a:ext>
              </a:extLst>
            </p:cNvPr>
            <p:cNvSpPr/>
            <p:nvPr/>
          </p:nvSpPr>
          <p:spPr>
            <a:xfrm>
              <a:off x="755650" y="1618794"/>
              <a:ext cx="7632700" cy="2021268"/>
            </a:xfrm>
            <a:prstGeom prst="rect">
              <a:avLst/>
            </a:prstGeom>
            <a:noFill/>
            <a:ln w="19050">
              <a:solidFill>
                <a:srgbClr val="18A0DB"/>
              </a:solidFill>
            </a:ln>
          </p:spPr>
          <p:txBody>
            <a:bodyPr wrap="square" lIns="216000" tIns="216000" rIns="216000" bIns="216000">
              <a:spAutoFit/>
            </a:bodyPr>
            <a:lstStyle/>
            <a:p>
              <a:pPr>
                <a:spcAft>
                  <a:spcPts val="600"/>
                </a:spcAft>
              </a:pPr>
              <a:r>
                <a:rPr lang="en-GB" sz="1400" dirty="0">
                  <a:latin typeface="Roboto" panose="02000000000000000000" pitchFamily="2" charset="0"/>
                  <a:ea typeface="Roboto" panose="02000000000000000000" pitchFamily="2" charset="0"/>
                </a:rPr>
                <a:t>This resource has been designed with animations to make it as fun and engaging as possible. To view the content in the correct formatting, please view the PowerPoint in ‘slide show mode’. This takes you from desktop to presentation mode. If you view the slides out of ‘slide show mode’, you may find that some of the text and images overlap each other and/or are difficult to read. </a:t>
              </a:r>
            </a:p>
            <a:p>
              <a:pPr>
                <a:spcAft>
                  <a:spcPts val="600"/>
                </a:spcAft>
              </a:pPr>
              <a:r>
                <a:rPr lang="en-GB" sz="1400" dirty="0">
                  <a:latin typeface="Roboto" panose="02000000000000000000" pitchFamily="2" charset="0"/>
                  <a:ea typeface="Roboto" panose="02000000000000000000" pitchFamily="2" charset="0"/>
                </a:rPr>
                <a:t>To enter slide show mode, go to the </a:t>
              </a:r>
              <a:r>
                <a:rPr lang="en-GB" sz="1400" b="1" dirty="0">
                  <a:latin typeface="Roboto" panose="02000000000000000000" pitchFamily="2" charset="0"/>
                  <a:ea typeface="Roboto" panose="02000000000000000000" pitchFamily="2" charset="0"/>
                </a:rPr>
                <a:t>slide show menu tab </a:t>
              </a:r>
              <a:r>
                <a:rPr lang="en-GB" sz="1400" dirty="0">
                  <a:latin typeface="Roboto" panose="02000000000000000000" pitchFamily="2" charset="0"/>
                  <a:ea typeface="Roboto" panose="02000000000000000000" pitchFamily="2" charset="0"/>
                </a:rPr>
                <a:t>and select either </a:t>
              </a:r>
              <a:r>
                <a:rPr lang="en-GB" sz="1400" b="1" dirty="0">
                  <a:latin typeface="Roboto" panose="02000000000000000000" pitchFamily="2" charset="0"/>
                  <a:ea typeface="Roboto" panose="02000000000000000000" pitchFamily="2" charset="0"/>
                </a:rPr>
                <a:t>from beginning</a:t>
              </a:r>
              <a:r>
                <a:rPr lang="en-GB" sz="1400" dirty="0">
                  <a:latin typeface="Roboto" panose="02000000000000000000" pitchFamily="2" charset="0"/>
                  <a:ea typeface="Roboto" panose="02000000000000000000" pitchFamily="2" charset="0"/>
                </a:rPr>
                <a:t> </a:t>
              </a:r>
              <a:r>
                <a:rPr lang="en-GB" sz="1400" b="1" dirty="0">
                  <a:latin typeface="Roboto" panose="02000000000000000000" pitchFamily="2" charset="0"/>
                  <a:ea typeface="Roboto" panose="02000000000000000000" pitchFamily="2" charset="0"/>
                </a:rPr>
                <a:t>or from current slide</a:t>
              </a:r>
              <a:r>
                <a:rPr lang="en-GB" sz="1400" dirty="0">
                  <a:latin typeface="Roboto" panose="02000000000000000000" pitchFamily="2" charset="0"/>
                  <a:ea typeface="Roboto" panose="02000000000000000000" pitchFamily="2" charset="0"/>
                </a:rPr>
                <a:t>.</a:t>
              </a:r>
            </a:p>
          </p:txBody>
        </p:sp>
      </p:grpSp>
      <p:sp>
        <p:nvSpPr>
          <p:cNvPr id="44" name="Rectangle 43">
            <a:extLst>
              <a:ext uri="{FF2B5EF4-FFF2-40B4-BE49-F238E27FC236}">
                <a16:creationId xmlns:a16="http://schemas.microsoft.com/office/drawing/2014/main" id="{C01BCBF7-EAB4-4398-AAB8-B60AC3555113}"/>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sp>
        <p:nvSpPr>
          <p:cNvPr id="45" name="TextBox 44">
            <a:extLst>
              <a:ext uri="{FF2B5EF4-FFF2-40B4-BE49-F238E27FC236}">
                <a16:creationId xmlns:a16="http://schemas.microsoft.com/office/drawing/2014/main" id="{3F3091BF-D025-46EF-A448-B4F13C76E242}"/>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13864598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External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7223ECE9-6F1A-4E72-ACE0-06F71C468FD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1" name="Group 10">
            <a:extLst>
              <a:ext uri="{FF2B5EF4-FFF2-40B4-BE49-F238E27FC236}">
                <a16:creationId xmlns:a16="http://schemas.microsoft.com/office/drawing/2014/main" id="{5F05BBF0-ECD1-4FE4-937E-1F73A27AF916}"/>
              </a:ext>
            </a:extLst>
          </p:cNvPr>
          <p:cNvGrpSpPr/>
          <p:nvPr userDrawn="1"/>
        </p:nvGrpSpPr>
        <p:grpSpPr>
          <a:xfrm>
            <a:off x="743837" y="1681195"/>
            <a:ext cx="7644513" cy="2002840"/>
            <a:chOff x="743837" y="1344834"/>
            <a:chExt cx="7644513" cy="2002840"/>
          </a:xfrm>
        </p:grpSpPr>
        <p:sp>
          <p:nvSpPr>
            <p:cNvPr id="12" name="Rectangle 11">
              <a:extLst>
                <a:ext uri="{FF2B5EF4-FFF2-40B4-BE49-F238E27FC236}">
                  <a16:creationId xmlns:a16="http://schemas.microsoft.com/office/drawing/2014/main" id="{D52A1D21-ED2B-43AD-B353-E06410A36383}"/>
                </a:ext>
              </a:extLst>
            </p:cNvPr>
            <p:cNvSpPr/>
            <p:nvPr/>
          </p:nvSpPr>
          <p:spPr>
            <a:xfrm>
              <a:off x="743837" y="1344834"/>
              <a:ext cx="2703717"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Websites</a:t>
              </a:r>
            </a:p>
          </p:txBody>
        </p:sp>
        <p:sp>
          <p:nvSpPr>
            <p:cNvPr id="13" name="Rectangle 12">
              <a:extLst>
                <a:ext uri="{FF2B5EF4-FFF2-40B4-BE49-F238E27FC236}">
                  <a16:creationId xmlns:a16="http://schemas.microsoft.com/office/drawing/2014/main" id="{1FFC9EFA-95C1-4D1B-B736-D82D578BE355}"/>
                </a:ext>
              </a:extLst>
            </p:cNvPr>
            <p:cNvSpPr/>
            <p:nvPr/>
          </p:nvSpPr>
          <p:spPr>
            <a:xfrm>
              <a:off x="755650" y="1618794"/>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websites. Please be aware that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You should also be aware that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the case. We are not responsible for the content of external sites.</a:t>
              </a:r>
            </a:p>
          </p:txBody>
        </p:sp>
      </p:grpSp>
      <p:sp>
        <p:nvSpPr>
          <p:cNvPr id="16" name="TextBox 15">
            <a:extLst>
              <a:ext uri="{FF2B5EF4-FFF2-40B4-BE49-F238E27FC236}">
                <a16:creationId xmlns:a16="http://schemas.microsoft.com/office/drawing/2014/main" id="{3E809478-62E0-4C7A-83A2-03913DD4D89E}"/>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2116580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xternal Video Websites Disclaimer">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6" name="Rectangle 15">
            <a:extLst>
              <a:ext uri="{FF2B5EF4-FFF2-40B4-BE49-F238E27FC236}">
                <a16:creationId xmlns:a16="http://schemas.microsoft.com/office/drawing/2014/main" id="{E98D6414-A260-404A-9274-A35AB2A1EA5A}"/>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17" name="Group 16">
            <a:extLst>
              <a:ext uri="{FF2B5EF4-FFF2-40B4-BE49-F238E27FC236}">
                <a16:creationId xmlns:a16="http://schemas.microsoft.com/office/drawing/2014/main" id="{5688A155-CC1C-4CA5-824A-88B66BF4B7D8}"/>
              </a:ext>
            </a:extLst>
          </p:cNvPr>
          <p:cNvGrpSpPr/>
          <p:nvPr userDrawn="1"/>
        </p:nvGrpSpPr>
        <p:grpSpPr>
          <a:xfrm>
            <a:off x="733079" y="1681195"/>
            <a:ext cx="7643458" cy="2649171"/>
            <a:chOff x="744892" y="3707365"/>
            <a:chExt cx="7643458" cy="2649171"/>
          </a:xfrm>
        </p:grpSpPr>
        <p:sp>
          <p:nvSpPr>
            <p:cNvPr id="18" name="Rectangle 17">
              <a:extLst>
                <a:ext uri="{FF2B5EF4-FFF2-40B4-BE49-F238E27FC236}">
                  <a16:creationId xmlns:a16="http://schemas.microsoft.com/office/drawing/2014/main" id="{B519C287-0C36-43FA-A38F-45E9B4A11B4D}"/>
                </a:ext>
              </a:extLst>
            </p:cNvPr>
            <p:cNvSpPr/>
            <p:nvPr/>
          </p:nvSpPr>
          <p:spPr>
            <a:xfrm>
              <a:off x="744892" y="3707365"/>
              <a:ext cx="3214972"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lstStyle/>
            <a:p>
              <a:r>
                <a:rPr lang="en-GB" sz="1600" b="1" dirty="0">
                  <a:latin typeface="Roboto" panose="02000000000000000000" pitchFamily="2" charset="0"/>
                  <a:ea typeface="Roboto" panose="02000000000000000000" pitchFamily="2" charset="0"/>
                </a:rPr>
                <a:t>Links to External Video Websites</a:t>
              </a:r>
            </a:p>
          </p:txBody>
        </p:sp>
        <p:sp>
          <p:nvSpPr>
            <p:cNvPr id="19" name="Rectangle 18">
              <a:extLst>
                <a:ext uri="{FF2B5EF4-FFF2-40B4-BE49-F238E27FC236}">
                  <a16:creationId xmlns:a16="http://schemas.microsoft.com/office/drawing/2014/main" id="{F9BBE2CC-1604-46EB-BCDA-9F6AB7410668}"/>
                </a:ext>
              </a:extLst>
            </p:cNvPr>
            <p:cNvSpPr/>
            <p:nvPr/>
          </p:nvSpPr>
          <p:spPr>
            <a:xfrm>
              <a:off x="755650" y="3981325"/>
              <a:ext cx="7632700" cy="2375211"/>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This resource contains links to external video websites. These websites often have </a:t>
              </a:r>
              <a:r>
                <a:rPr lang="en-GB" sz="1400" dirty="0" err="1">
                  <a:latin typeface="Roboto" panose="02000000000000000000" pitchFamily="2" charset="0"/>
                  <a:ea typeface="Roboto" panose="02000000000000000000" pitchFamily="2" charset="0"/>
                </a:rPr>
                <a:t>autoplay</a:t>
              </a:r>
              <a:r>
                <a:rPr lang="en-GB" sz="1400" dirty="0">
                  <a:latin typeface="Roboto" panose="02000000000000000000" pitchFamily="2" charset="0"/>
                  <a:ea typeface="Roboto" panose="02000000000000000000" pitchFamily="2" charset="0"/>
                </a:rPr>
                <a:t> features meaning that other videos will play after the video you are watching finishes. You should disable this feature before using the video in any classroom or similar setting.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assumes no responsibility for the contents of linked websites. The inclusion of any link in this resource should not be taken as an endorsement of any kind by </a:t>
              </a:r>
              <a:r>
                <a:rPr lang="en-GB" sz="1400" dirty="0" err="1">
                  <a:latin typeface="Roboto" panose="02000000000000000000" pitchFamily="2" charset="0"/>
                  <a:ea typeface="Roboto" panose="02000000000000000000" pitchFamily="2" charset="0"/>
                </a:rPr>
                <a:t>Twinkl</a:t>
              </a:r>
              <a:r>
                <a:rPr lang="en-GB" sz="1400" dirty="0">
                  <a:latin typeface="Roboto" panose="02000000000000000000" pitchFamily="2" charset="0"/>
                  <a:ea typeface="Roboto" panose="02000000000000000000" pitchFamily="2" charset="0"/>
                </a:rPr>
                <a:t> of the linked website or any association with its operators. We have no control over the availability of the linked pages. If the link is not working, please let us know by contacting </a:t>
              </a:r>
              <a:r>
                <a:rPr lang="en-GB" sz="1400" dirty="0" err="1">
                  <a:latin typeface="Roboto" panose="02000000000000000000" pitchFamily="2" charset="0"/>
                  <a:ea typeface="Roboto" panose="02000000000000000000" pitchFamily="2" charset="0"/>
                </a:rPr>
                <a:t>TwinklCares</a:t>
              </a:r>
              <a:r>
                <a:rPr lang="en-GB" sz="1400" dirty="0">
                  <a:latin typeface="Roboto" panose="02000000000000000000" pitchFamily="2" charset="0"/>
                  <a:ea typeface="Roboto" panose="02000000000000000000" pitchFamily="2" charset="0"/>
                </a:rPr>
                <a:t> and we will try to fix it, although we can assume no responsibility if this is </a:t>
              </a:r>
              <a:br>
                <a:rPr lang="en-GB" sz="1400" dirty="0">
                  <a:latin typeface="Roboto" panose="02000000000000000000" pitchFamily="2" charset="0"/>
                  <a:ea typeface="Roboto" panose="02000000000000000000" pitchFamily="2" charset="0"/>
                </a:rPr>
              </a:br>
              <a:r>
                <a:rPr lang="en-GB" sz="1400" dirty="0">
                  <a:latin typeface="Roboto" panose="02000000000000000000" pitchFamily="2" charset="0"/>
                  <a:ea typeface="Roboto" panose="02000000000000000000" pitchFamily="2" charset="0"/>
                </a:rPr>
                <a:t>the case.</a:t>
              </a:r>
            </a:p>
          </p:txBody>
        </p:sp>
      </p:grpSp>
      <p:sp>
        <p:nvSpPr>
          <p:cNvPr id="20" name="TextBox 19">
            <a:extLst>
              <a:ext uri="{FF2B5EF4-FFF2-40B4-BE49-F238E27FC236}">
                <a16:creationId xmlns:a16="http://schemas.microsoft.com/office/drawing/2014/main" id="{DFBBCB53-5B3E-420F-B980-49AC69553407}"/>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spTree>
    <p:extLst>
      <p:ext uri="{BB962C8B-B14F-4D97-AF65-F5344CB8AC3E}">
        <p14:creationId xmlns:p14="http://schemas.microsoft.com/office/powerpoint/2010/main" val="6715065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Disclaimers Editable">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4" name="Title 2">
            <a:extLst>
              <a:ext uri="{FF2B5EF4-FFF2-40B4-BE49-F238E27FC236}">
                <a16:creationId xmlns:a16="http://schemas.microsoft.com/office/drawing/2014/main" id="{A7697262-5601-4023-B08E-475497092739}"/>
              </a:ext>
            </a:extLst>
          </p:cNvPr>
          <p:cNvSpPr>
            <a:spLocks/>
          </p:cNvSpPr>
          <p:nvPr userDrawn="1"/>
        </p:nvSpPr>
        <p:spPr bwMode="auto">
          <a:xfrm>
            <a:off x="457200" y="6283683"/>
            <a:ext cx="8220075" cy="71596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defRPr>
                <a:solidFill>
                  <a:schemeClr val="tx1"/>
                </a:solidFill>
                <a:latin typeface="Twinkl" pitchFamily="2" charset="0"/>
              </a:defRPr>
            </a:lvl1pPr>
            <a:lvl2pPr marL="742950" indent="-285750">
              <a:defRPr>
                <a:solidFill>
                  <a:schemeClr val="tx1"/>
                </a:solidFill>
                <a:latin typeface="Twinkl" pitchFamily="2" charset="0"/>
              </a:defRPr>
            </a:lvl2pPr>
            <a:lvl3pPr marL="1143000" indent="-228600">
              <a:defRPr>
                <a:solidFill>
                  <a:schemeClr val="tx1"/>
                </a:solidFill>
                <a:latin typeface="Twinkl" pitchFamily="2" charset="0"/>
              </a:defRPr>
            </a:lvl3pPr>
            <a:lvl4pPr marL="1600200" indent="-228600">
              <a:defRPr>
                <a:solidFill>
                  <a:schemeClr val="tx1"/>
                </a:solidFill>
                <a:latin typeface="Twinkl" pitchFamily="2" charset="0"/>
              </a:defRPr>
            </a:lvl4pPr>
            <a:lvl5pPr marL="2057400" indent="-228600">
              <a:defRPr>
                <a:solidFill>
                  <a:schemeClr val="tx1"/>
                </a:solidFill>
                <a:latin typeface="Twinkl" pitchFamily="2" charset="0"/>
              </a:defRPr>
            </a:lvl5pPr>
            <a:lvl6pPr marL="2514600" indent="-228600" eaLnBrk="0" fontAlgn="base" hangingPunct="0">
              <a:spcBef>
                <a:spcPct val="0"/>
              </a:spcBef>
              <a:spcAft>
                <a:spcPct val="0"/>
              </a:spcAft>
              <a:defRPr>
                <a:solidFill>
                  <a:schemeClr val="tx1"/>
                </a:solidFill>
                <a:latin typeface="Twinkl" pitchFamily="2" charset="0"/>
              </a:defRPr>
            </a:lvl6pPr>
            <a:lvl7pPr marL="2971800" indent="-228600" eaLnBrk="0" fontAlgn="base" hangingPunct="0">
              <a:spcBef>
                <a:spcPct val="0"/>
              </a:spcBef>
              <a:spcAft>
                <a:spcPct val="0"/>
              </a:spcAft>
              <a:defRPr>
                <a:solidFill>
                  <a:schemeClr val="tx1"/>
                </a:solidFill>
                <a:latin typeface="Twinkl" pitchFamily="2" charset="0"/>
              </a:defRPr>
            </a:lvl7pPr>
            <a:lvl8pPr marL="3429000" indent="-228600" eaLnBrk="0" fontAlgn="base" hangingPunct="0">
              <a:spcBef>
                <a:spcPct val="0"/>
              </a:spcBef>
              <a:spcAft>
                <a:spcPct val="0"/>
              </a:spcAft>
              <a:defRPr>
                <a:solidFill>
                  <a:schemeClr val="tx1"/>
                </a:solidFill>
                <a:latin typeface="Twinkl" pitchFamily="2" charset="0"/>
              </a:defRPr>
            </a:lvl8pPr>
            <a:lvl9pPr marL="3886200" indent="-228600" eaLnBrk="0" fontAlgn="base" hangingPunct="0">
              <a:spcBef>
                <a:spcPct val="0"/>
              </a:spcBef>
              <a:spcAft>
                <a:spcPct val="0"/>
              </a:spcAft>
              <a:defRPr>
                <a:solidFill>
                  <a:schemeClr val="tx1"/>
                </a:solidFill>
                <a:latin typeface="Twinkl" pitchFamily="2" charset="0"/>
              </a:defRPr>
            </a:lvl9pPr>
          </a:lstStyle>
          <a:p>
            <a:pPr algn="ctr" eaLnBrk="1" hangingPunct="1">
              <a:lnSpc>
                <a:spcPct val="90000"/>
              </a:lnSpc>
            </a:pPr>
            <a:r>
              <a:rPr lang="en-GB" altLang="en-US" sz="1000" dirty="0">
                <a:solidFill>
                  <a:schemeClr val="bg1"/>
                </a:solidFill>
                <a:latin typeface="Roboto" panose="02000000000000000000" pitchFamily="2" charset="0"/>
                <a:ea typeface="Roboto" panose="02000000000000000000" pitchFamily="2" charset="0"/>
                <a:cs typeface="Arial" panose="020B0604020202020204" pitchFamily="34" charset="0"/>
              </a:rPr>
              <a:t>You may wish to delete this slide before beginning the presentation.</a:t>
            </a:r>
          </a:p>
        </p:txBody>
      </p:sp>
      <p:sp>
        <p:nvSpPr>
          <p:cNvPr id="10" name="Rectangle 9">
            <a:extLst>
              <a:ext uri="{FF2B5EF4-FFF2-40B4-BE49-F238E27FC236}">
                <a16:creationId xmlns:a16="http://schemas.microsoft.com/office/drawing/2014/main" id="{89AF2E5A-21A6-4DED-A279-863F1FD479A6}"/>
              </a:ext>
            </a:extLst>
          </p:cNvPr>
          <p:cNvSpPr/>
          <p:nvPr userDrawn="1"/>
        </p:nvSpPr>
        <p:spPr>
          <a:xfrm>
            <a:off x="743836" y="1163960"/>
            <a:ext cx="7644513" cy="307777"/>
          </a:xfrm>
          <a:prstGeom prst="rect">
            <a:avLst/>
          </a:prstGeom>
        </p:spPr>
        <p:txBody>
          <a:bodyPr wrap="square">
            <a:spAutoFit/>
          </a:bodyPr>
          <a:lstStyle/>
          <a:p>
            <a:pPr algn="ctr"/>
            <a:r>
              <a:rPr lang="en-GB" sz="1400" dirty="0">
                <a:latin typeface="Roboto" panose="02000000000000000000" pitchFamily="2" charset="0"/>
                <a:ea typeface="Roboto" panose="02000000000000000000" pitchFamily="2" charset="0"/>
              </a:rPr>
              <a:t>We hope you find the information on our website and resources useful. </a:t>
            </a:r>
            <a:endParaRPr lang="en-GB" sz="1400" dirty="0"/>
          </a:p>
        </p:txBody>
      </p:sp>
      <p:grpSp>
        <p:nvGrpSpPr>
          <p:cNvPr id="20" name="Group 19">
            <a:extLst>
              <a:ext uri="{FF2B5EF4-FFF2-40B4-BE49-F238E27FC236}">
                <a16:creationId xmlns:a16="http://schemas.microsoft.com/office/drawing/2014/main" id="{0F0C260B-7A5F-4EEA-B147-DE8B78F68034}"/>
              </a:ext>
            </a:extLst>
          </p:cNvPr>
          <p:cNvGrpSpPr/>
          <p:nvPr userDrawn="1"/>
        </p:nvGrpSpPr>
        <p:grpSpPr>
          <a:xfrm>
            <a:off x="733079" y="3957995"/>
            <a:ext cx="7643458" cy="2002840"/>
            <a:chOff x="744892" y="3707365"/>
            <a:chExt cx="7643458" cy="2002840"/>
          </a:xfrm>
        </p:grpSpPr>
        <p:sp>
          <p:nvSpPr>
            <p:cNvPr id="21" name="Rectangle 20">
              <a:extLst>
                <a:ext uri="{FF2B5EF4-FFF2-40B4-BE49-F238E27FC236}">
                  <a16:creationId xmlns:a16="http://schemas.microsoft.com/office/drawing/2014/main" id="{55E2DD96-F714-4CFE-8121-9BD618AA74C8}"/>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22" name="Rectangle 21">
              <a:extLst>
                <a:ext uri="{FF2B5EF4-FFF2-40B4-BE49-F238E27FC236}">
                  <a16:creationId xmlns:a16="http://schemas.microsoft.com/office/drawing/2014/main" id="{110E9556-8ED8-404D-9793-60568C040CEB}"/>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
        <p:nvSpPr>
          <p:cNvPr id="23" name="TextBox 22">
            <a:extLst>
              <a:ext uri="{FF2B5EF4-FFF2-40B4-BE49-F238E27FC236}">
                <a16:creationId xmlns:a16="http://schemas.microsoft.com/office/drawing/2014/main" id="{A19C2661-D570-405D-A1E4-6CF9CAC8BE24}"/>
              </a:ext>
            </a:extLst>
          </p:cNvPr>
          <p:cNvSpPr txBox="1"/>
          <p:nvPr userDrawn="1"/>
        </p:nvSpPr>
        <p:spPr>
          <a:xfrm>
            <a:off x="755650" y="668014"/>
            <a:ext cx="7632700" cy="523220"/>
          </a:xfrm>
          <a:prstGeom prst="rect">
            <a:avLst/>
          </a:prstGeom>
          <a:noFill/>
        </p:spPr>
        <p:txBody>
          <a:bodyPr wrap="square">
            <a:spAutoFit/>
          </a:bodyPr>
          <a:lstStyle/>
          <a:p>
            <a:pPr lvl="0" algn="ctr"/>
            <a:r>
              <a:rPr lang="en-US" sz="2800" b="1" dirty="0">
                <a:solidFill>
                  <a:srgbClr val="E34192"/>
                </a:solidFill>
                <a:latin typeface="Roboto" panose="02000000000000000000" pitchFamily="2" charset="0"/>
                <a:ea typeface="Roboto" panose="02000000000000000000" pitchFamily="2" charset="0"/>
              </a:rPr>
              <a:t>Disclaimer/s</a:t>
            </a:r>
            <a:endParaRPr lang="en-GB" sz="2800" b="1" dirty="0">
              <a:solidFill>
                <a:srgbClr val="E34192"/>
              </a:solidFill>
            </a:endParaRPr>
          </a:p>
        </p:txBody>
      </p:sp>
      <p:grpSp>
        <p:nvGrpSpPr>
          <p:cNvPr id="40" name="Group 39">
            <a:extLst>
              <a:ext uri="{FF2B5EF4-FFF2-40B4-BE49-F238E27FC236}">
                <a16:creationId xmlns:a16="http://schemas.microsoft.com/office/drawing/2014/main" id="{C6AC6D2F-10A3-489C-9A80-706183C3A327}"/>
              </a:ext>
            </a:extLst>
          </p:cNvPr>
          <p:cNvGrpSpPr/>
          <p:nvPr userDrawn="1"/>
        </p:nvGrpSpPr>
        <p:grpSpPr>
          <a:xfrm>
            <a:off x="735818" y="1678482"/>
            <a:ext cx="7643458" cy="2002840"/>
            <a:chOff x="744892" y="3707365"/>
            <a:chExt cx="7643458" cy="2002840"/>
          </a:xfrm>
        </p:grpSpPr>
        <p:sp>
          <p:nvSpPr>
            <p:cNvPr id="41" name="Rectangle 40">
              <a:extLst>
                <a:ext uri="{FF2B5EF4-FFF2-40B4-BE49-F238E27FC236}">
                  <a16:creationId xmlns:a16="http://schemas.microsoft.com/office/drawing/2014/main" id="{B0D18F5C-122B-478C-AA2E-1A9D89C3D4CD}"/>
                </a:ext>
              </a:extLst>
            </p:cNvPr>
            <p:cNvSpPr/>
            <p:nvPr/>
          </p:nvSpPr>
          <p:spPr>
            <a:xfrm>
              <a:off x="744892" y="3707365"/>
              <a:ext cx="1741673" cy="273960"/>
            </a:xfrm>
            <a:prstGeom prst="rect">
              <a:avLst/>
            </a:prstGeom>
            <a:solidFill>
              <a:srgbClr val="E34192"/>
            </a:solidFill>
            <a:ln>
              <a:noFill/>
            </a:ln>
          </p:spPr>
          <p:style>
            <a:lnRef idx="2">
              <a:schemeClr val="accent1">
                <a:shade val="50000"/>
              </a:schemeClr>
            </a:lnRef>
            <a:fillRef idx="1">
              <a:schemeClr val="accent1"/>
            </a:fillRef>
            <a:effectRef idx="0">
              <a:schemeClr val="accent1"/>
            </a:effectRef>
            <a:fontRef idx="minor">
              <a:schemeClr val="lt1"/>
            </a:fontRef>
          </p:style>
          <p:txBody>
            <a:bodyPr lIns="108000" tIns="108000" rIns="108000" bIns="108000" rtlCol="0" anchor="ctr">
              <a:noAutofit/>
            </a:bodyPr>
            <a:lstStyle/>
            <a:p>
              <a:r>
                <a:rPr lang="en-GB" sz="1600" b="1" dirty="0">
                  <a:latin typeface="Roboto" panose="02000000000000000000" pitchFamily="2" charset="0"/>
                  <a:ea typeface="Roboto" panose="02000000000000000000" pitchFamily="2" charset="0"/>
                </a:rPr>
                <a:t>Insert Text Here</a:t>
              </a:r>
            </a:p>
          </p:txBody>
        </p:sp>
        <p:sp>
          <p:nvSpPr>
            <p:cNvPr id="42" name="Rectangle 41">
              <a:extLst>
                <a:ext uri="{FF2B5EF4-FFF2-40B4-BE49-F238E27FC236}">
                  <a16:creationId xmlns:a16="http://schemas.microsoft.com/office/drawing/2014/main" id="{43633EA5-BFCB-47C1-B42E-6602A01D8301}"/>
                </a:ext>
              </a:extLst>
            </p:cNvPr>
            <p:cNvSpPr/>
            <p:nvPr/>
          </p:nvSpPr>
          <p:spPr>
            <a:xfrm>
              <a:off x="755650" y="3981325"/>
              <a:ext cx="7632700" cy="1728880"/>
            </a:xfrm>
            <a:prstGeom prst="rect">
              <a:avLst/>
            </a:prstGeom>
            <a:solidFill>
              <a:schemeClr val="bg1"/>
            </a:solidFill>
            <a:ln w="19050">
              <a:solidFill>
                <a:srgbClr val="18A0DB"/>
              </a:solidFill>
            </a:ln>
          </p:spPr>
          <p:txBody>
            <a:bodyPr wrap="square" lIns="216000" tIns="216000" rIns="216000" bIns="216000">
              <a:spAutoFit/>
            </a:bodyPr>
            <a:lstStyle/>
            <a:p>
              <a:r>
                <a:rPr lang="en-GB" sz="1400" dirty="0">
                  <a:latin typeface="Roboto" panose="02000000000000000000" pitchFamily="2" charset="0"/>
                  <a:ea typeface="Roboto" panose="02000000000000000000" pitchFamily="2" charset="0"/>
                </a:rPr>
                <a:t>Lorem ipsum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sit </a:t>
              </a:r>
              <a:r>
                <a:rPr lang="en-GB" sz="1400" dirty="0" err="1">
                  <a:latin typeface="Roboto" panose="02000000000000000000" pitchFamily="2" charset="0"/>
                  <a:ea typeface="Roboto" panose="02000000000000000000" pitchFamily="2" charset="0"/>
                </a:rPr>
                <a:t>amet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consectetur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adipiscing</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sed</a:t>
              </a:r>
              <a:r>
                <a:rPr lang="en-GB" sz="1400" dirty="0">
                  <a:latin typeface="Roboto" panose="02000000000000000000" pitchFamily="2" charset="0"/>
                  <a:ea typeface="Roboto" panose="02000000000000000000" pitchFamily="2" charset="0"/>
                </a:rPr>
                <a:t> do </a:t>
              </a:r>
              <a:r>
                <a:rPr lang="en-GB" sz="1400" dirty="0" err="1">
                  <a:latin typeface="Roboto" panose="02000000000000000000" pitchFamily="2" charset="0"/>
                  <a:ea typeface="Roboto" panose="02000000000000000000" pitchFamily="2" charset="0"/>
                </a:rPr>
                <a:t>eiusmod</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tempor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incididunt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labore et dolore magna </a:t>
              </a:r>
              <a:r>
                <a:rPr lang="en-GB" sz="1400" dirty="0" err="1">
                  <a:latin typeface="Roboto" panose="02000000000000000000" pitchFamily="2" charset="0"/>
                  <a:ea typeface="Roboto" panose="02000000000000000000" pitchFamily="2" charset="0"/>
                </a:rPr>
                <a:t>aliqua</a:t>
              </a:r>
              <a:r>
                <a:rPr lang="en-GB" sz="1400" dirty="0">
                  <a:latin typeface="Roboto" panose="02000000000000000000" pitchFamily="2" charset="0"/>
                  <a:ea typeface="Roboto" panose="02000000000000000000" pitchFamily="2" charset="0"/>
                </a:rPr>
                <a:t>. Ut </a:t>
              </a:r>
              <a:r>
                <a:rPr lang="en-GB" sz="1400" dirty="0" err="1">
                  <a:latin typeface="Roboto" panose="02000000000000000000" pitchFamily="2" charset="0"/>
                  <a:ea typeface="Roboto" panose="02000000000000000000" pitchFamily="2" charset="0"/>
                </a:rPr>
                <a:t>enim</a:t>
              </a:r>
              <a:r>
                <a:rPr lang="en-GB" sz="1400" dirty="0">
                  <a:latin typeface="Roboto" panose="02000000000000000000" pitchFamily="2" charset="0"/>
                  <a:ea typeface="Roboto" panose="02000000000000000000" pitchFamily="2" charset="0"/>
                </a:rPr>
                <a:t> ad minim </a:t>
              </a:r>
              <a:r>
                <a:rPr lang="en-GB" sz="1400" dirty="0" err="1">
                  <a:latin typeface="Roboto" panose="02000000000000000000" pitchFamily="2" charset="0"/>
                  <a:ea typeface="Roboto" panose="02000000000000000000" pitchFamily="2" charset="0"/>
                </a:rPr>
                <a:t>veniam</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quis</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nostrud</a:t>
              </a:r>
              <a:r>
                <a:rPr lang="en-GB" sz="1400" dirty="0">
                  <a:latin typeface="Roboto" panose="02000000000000000000" pitchFamily="2" charset="0"/>
                  <a:ea typeface="Roboto" panose="02000000000000000000" pitchFamily="2" charset="0"/>
                </a:rPr>
                <a:t> exercitation </a:t>
              </a:r>
              <a:r>
                <a:rPr lang="en-GB" sz="1400" dirty="0" err="1">
                  <a:latin typeface="Roboto" panose="02000000000000000000" pitchFamily="2" charset="0"/>
                  <a:ea typeface="Roboto" panose="02000000000000000000" pitchFamily="2" charset="0"/>
                </a:rPr>
                <a:t>ullamco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laboris</a:t>
              </a:r>
              <a:r>
                <a:rPr lang="en-GB" sz="1400" dirty="0">
                  <a:latin typeface="Roboto" panose="02000000000000000000" pitchFamily="2" charset="0"/>
                  <a:ea typeface="Roboto" panose="02000000000000000000" pitchFamily="2" charset="0"/>
                </a:rPr>
                <a:t> nisi </a:t>
              </a:r>
              <a:r>
                <a:rPr lang="en-GB" sz="1400" dirty="0" err="1">
                  <a:latin typeface="Roboto" panose="02000000000000000000" pitchFamily="2" charset="0"/>
                  <a:ea typeface="Roboto" panose="02000000000000000000" pitchFamily="2" charset="0"/>
                </a:rPr>
                <a:t>ut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aliquip</a:t>
              </a:r>
              <a:r>
                <a:rPr lang="en-GB" sz="1400" dirty="0">
                  <a:latin typeface="Roboto" panose="02000000000000000000" pitchFamily="2" charset="0"/>
                  <a:ea typeface="Roboto" panose="02000000000000000000" pitchFamily="2" charset="0"/>
                </a:rPr>
                <a:t> ex </a:t>
              </a:r>
              <a:r>
                <a:rPr lang="en-GB" sz="1400" dirty="0" err="1">
                  <a:latin typeface="Roboto" panose="02000000000000000000" pitchFamily="2" charset="0"/>
                  <a:ea typeface="Roboto" panose="02000000000000000000" pitchFamily="2" charset="0"/>
                </a:rPr>
                <a:t>ea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commodo</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consequat</a:t>
              </a:r>
              <a:r>
                <a:rPr lang="en-GB" sz="1400" dirty="0">
                  <a:latin typeface="Roboto" panose="02000000000000000000" pitchFamily="2" charset="0"/>
                  <a:ea typeface="Roboto" panose="02000000000000000000" pitchFamily="2" charset="0"/>
                </a:rPr>
                <a:t>. Duis </a:t>
              </a:r>
              <a:r>
                <a:rPr lang="en-GB" sz="1400" dirty="0" err="1">
                  <a:latin typeface="Roboto" panose="02000000000000000000" pitchFamily="2" charset="0"/>
                  <a:ea typeface="Roboto" panose="02000000000000000000" pitchFamily="2" charset="0"/>
                </a:rPr>
                <a:t>aute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irure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dolor</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reprehenderit</a:t>
              </a:r>
              <a:r>
                <a:rPr lang="en-GB" sz="1400" dirty="0">
                  <a:latin typeface="Roboto" panose="02000000000000000000" pitchFamily="2" charset="0"/>
                  <a:ea typeface="Roboto" panose="02000000000000000000" pitchFamily="2" charset="0"/>
                </a:rPr>
                <a:t> in </a:t>
              </a:r>
              <a:r>
                <a:rPr lang="en-GB" sz="1400" dirty="0" err="1">
                  <a:latin typeface="Roboto" panose="02000000000000000000" pitchFamily="2" charset="0"/>
                  <a:ea typeface="Roboto" panose="02000000000000000000" pitchFamily="2" charset="0"/>
                </a:rPr>
                <a:t>voluptate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velit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esse</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cillum</a:t>
              </a:r>
              <a:r>
                <a:rPr lang="en-GB" sz="1400" dirty="0">
                  <a:latin typeface="Roboto" panose="02000000000000000000" pitchFamily="2" charset="0"/>
                  <a:ea typeface="Roboto" panose="02000000000000000000" pitchFamily="2" charset="0"/>
                </a:rPr>
                <a:t> dolore </a:t>
              </a:r>
              <a:r>
                <a:rPr lang="en-GB" sz="1400" dirty="0" err="1">
                  <a:latin typeface="Roboto" panose="02000000000000000000" pitchFamily="2" charset="0"/>
                  <a:ea typeface="Roboto" panose="02000000000000000000" pitchFamily="2" charset="0"/>
                </a:rPr>
                <a:t>eu</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fugiat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nulla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pariatur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Excepteur</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sint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occaecat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cupidatat</a:t>
              </a:r>
              <a:r>
                <a:rPr lang="en-GB" sz="1400" dirty="0">
                  <a:latin typeface="Roboto" panose="02000000000000000000" pitchFamily="2" charset="0"/>
                  <a:ea typeface="Roboto" panose="02000000000000000000" pitchFamily="2" charset="0"/>
                </a:rPr>
                <a:t> non </a:t>
              </a:r>
              <a:r>
                <a:rPr lang="en-GB" sz="1400" dirty="0" err="1">
                  <a:latin typeface="Roboto" panose="02000000000000000000" pitchFamily="2" charset="0"/>
                  <a:ea typeface="Roboto" panose="02000000000000000000" pitchFamily="2" charset="0"/>
                </a:rPr>
                <a:t>proident</a:t>
              </a:r>
              <a:r>
                <a:rPr lang="en-GB" sz="1400" dirty="0">
                  <a:latin typeface="Roboto" panose="02000000000000000000" pitchFamily="2" charset="0"/>
                  <a:ea typeface="Roboto" panose="02000000000000000000" pitchFamily="2" charset="0"/>
                </a:rPr>
                <a:t>, sunt in culpa qui </a:t>
              </a:r>
              <a:r>
                <a:rPr lang="en-GB" sz="1400" dirty="0" err="1">
                  <a:latin typeface="Roboto" panose="02000000000000000000" pitchFamily="2" charset="0"/>
                  <a:ea typeface="Roboto" panose="02000000000000000000" pitchFamily="2" charset="0"/>
                </a:rPr>
                <a:t>officia</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deserunt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mollit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anim</a:t>
              </a:r>
              <a:r>
                <a:rPr lang="en-GB" sz="1400" dirty="0">
                  <a:latin typeface="Roboto" panose="02000000000000000000" pitchFamily="2" charset="0"/>
                  <a:ea typeface="Roboto" panose="02000000000000000000" pitchFamily="2" charset="0"/>
                </a:rPr>
                <a:t> id </a:t>
              </a:r>
              <a:r>
                <a:rPr lang="en-GB" sz="1400" dirty="0" err="1">
                  <a:latin typeface="Roboto" panose="02000000000000000000" pitchFamily="2" charset="0"/>
                  <a:ea typeface="Roboto" panose="02000000000000000000" pitchFamily="2" charset="0"/>
                </a:rPr>
                <a:t>est</a:t>
              </a:r>
              <a:r>
                <a:rPr lang="en-GB" sz="1400" dirty="0">
                  <a:latin typeface="Roboto" panose="02000000000000000000" pitchFamily="2" charset="0"/>
                  <a:ea typeface="Roboto" panose="02000000000000000000" pitchFamily="2" charset="0"/>
                </a:rPr>
                <a:t> </a:t>
              </a:r>
              <a:r>
                <a:rPr lang="en-GB" sz="1400" dirty="0" err="1">
                  <a:latin typeface="Roboto" panose="02000000000000000000" pitchFamily="2" charset="0"/>
                  <a:ea typeface="Roboto" panose="02000000000000000000" pitchFamily="2" charset="0"/>
                </a:rPr>
                <a:t>laborum</a:t>
              </a:r>
              <a:r>
                <a:rPr lang="en-GB" sz="1400" dirty="0">
                  <a:latin typeface="Roboto" panose="02000000000000000000" pitchFamily="2" charset="0"/>
                  <a:ea typeface="Roboto" panose="02000000000000000000" pitchFamily="2" charset="0"/>
                </a:rPr>
                <a:t>.</a:t>
              </a:r>
            </a:p>
          </p:txBody>
        </p:sp>
      </p:grpSp>
    </p:spTree>
    <p:extLst>
      <p:ext uri="{BB962C8B-B14F-4D97-AF65-F5344CB8AC3E}">
        <p14:creationId xmlns:p14="http://schemas.microsoft.com/office/powerpoint/2010/main" val="38378773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1" y="762000"/>
            <a:ext cx="6856214"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6952697" y="762000"/>
            <a:ext cx="2193989" cy="5334001"/>
          </a:xfrm>
          <a:prstGeom prst="rect">
            <a:avLst/>
          </a:prstGeom>
          <a:solidFill>
            <a:srgbClr val="C3C3C3">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802386" y="1298448"/>
            <a:ext cx="5486400" cy="3255264"/>
          </a:xfrm>
        </p:spPr>
        <p:txBody>
          <a:bodyPr anchor="b">
            <a:normAutofit/>
          </a:bodyPr>
          <a:lstStyle>
            <a:lvl1pPr algn="l">
              <a:defRPr sz="5400" spc="-100" baseline="0">
                <a:solidFill>
                  <a:srgbClr val="FFFFFF"/>
                </a:solidFill>
              </a:defRPr>
            </a:lvl1pPr>
          </a:lstStyle>
          <a:p>
            <a:r>
              <a:rPr lang="en-GB"/>
              <a:t>Click to edit Master title style</a:t>
            </a:r>
            <a:endParaRPr lang="en-US" dirty="0"/>
          </a:p>
        </p:txBody>
      </p:sp>
      <p:sp>
        <p:nvSpPr>
          <p:cNvPr id="3" name="Subtitle 2"/>
          <p:cNvSpPr>
            <a:spLocks noGrp="1"/>
          </p:cNvSpPr>
          <p:nvPr>
            <p:ph type="subTitle" idx="1"/>
          </p:nvPr>
        </p:nvSpPr>
        <p:spPr>
          <a:xfrm>
            <a:off x="825011" y="4670246"/>
            <a:ext cx="5486400" cy="914400"/>
          </a:xfrm>
        </p:spPr>
        <p:txBody>
          <a:bodyPr anchor="t">
            <a:normAutofit/>
          </a:bodyPr>
          <a:lstStyle>
            <a:lvl1pPr marL="0" indent="0" algn="l">
              <a:buNone/>
              <a:defRPr sz="2000" cap="none" spc="0" baseline="0">
                <a:solidFill>
                  <a:schemeClr val="accent1">
                    <a:lumMod val="20000"/>
                    <a:lumOff val="80000"/>
                  </a:schemeClr>
                </a:solidFill>
              </a:defRPr>
            </a:lvl1pPr>
            <a:lvl2pPr marL="457200" indent="0" algn="ctr">
              <a:buNone/>
              <a:defRPr sz="2000"/>
            </a:lvl2pPr>
            <a:lvl3pPr marL="914400" indent="0" algn="ctr">
              <a:buNone/>
              <a:defRPr sz="20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583A977F-2504-E741-85B4-8F01994E1F25}" type="datetimeFigureOut">
              <a:rPr lang="en-US" smtClean="0"/>
              <a:t>8/9/26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07095125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996665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00934" y="1298448"/>
            <a:ext cx="5486400" cy="3255264"/>
          </a:xfrm>
        </p:spPr>
        <p:txBody>
          <a:bodyPr anchor="b">
            <a:normAutofit/>
          </a:bodyPr>
          <a:lstStyle>
            <a:lvl1pPr>
              <a:defRPr sz="5400" b="0" spc="-100" baseline="0">
                <a:solidFill>
                  <a:schemeClr val="tx1">
                    <a:lumMod val="65000"/>
                    <a:lumOff val="35000"/>
                  </a:schemeClr>
                </a:solidFill>
              </a:defRPr>
            </a:lvl1pPr>
          </a:lstStyle>
          <a:p>
            <a:r>
              <a:rPr lang="en-GB"/>
              <a:t>Click to edit Master title style</a:t>
            </a:r>
            <a:endParaRPr lang="en-US" dirty="0"/>
          </a:p>
        </p:txBody>
      </p:sp>
      <p:sp>
        <p:nvSpPr>
          <p:cNvPr id="3" name="Text Placeholder 2"/>
          <p:cNvSpPr>
            <a:spLocks noGrp="1"/>
          </p:cNvSpPr>
          <p:nvPr>
            <p:ph type="body" idx="1"/>
          </p:nvPr>
        </p:nvSpPr>
        <p:spPr>
          <a:xfrm>
            <a:off x="2914650" y="4672584"/>
            <a:ext cx="5486400" cy="914400"/>
          </a:xfrm>
        </p:spPr>
        <p:txBody>
          <a:bodyPr anchor="t">
            <a:normAutofit/>
          </a:bodyPr>
          <a:lstStyle>
            <a:lvl1pPr marL="0" indent="0">
              <a:buNone/>
              <a:defRPr sz="20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DABB9B27-4D02-2940-AED5-BC8F2B3B1507}" type="datetimeFigureOut">
              <a:rPr lang="en-US" smtClean="0"/>
              <a:t>8/9/26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74182738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2900934"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863590" y="868680"/>
            <a:ext cx="2606040" cy="512064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8" name="Date Placeholder 7"/>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916770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GB"/>
              <a:t>Click to edit Master title style</a:t>
            </a:r>
            <a:endParaRPr lang="en-US" dirty="0"/>
          </a:p>
        </p:txBody>
      </p:sp>
      <p:sp>
        <p:nvSpPr>
          <p:cNvPr id="3" name="Text Placeholder 2"/>
          <p:cNvSpPr>
            <a:spLocks noGrp="1"/>
          </p:cNvSpPr>
          <p:nvPr>
            <p:ph type="body" idx="1"/>
          </p:nvPr>
        </p:nvSpPr>
        <p:spPr>
          <a:xfrm>
            <a:off x="2900934" y="1023586"/>
            <a:ext cx="2606040" cy="807720"/>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2900934"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863847" y="1023587"/>
            <a:ext cx="2606040" cy="813171"/>
          </a:xfrm>
        </p:spPr>
        <p:txBody>
          <a:bodyPr anchor="b">
            <a:normAutofit/>
          </a:bodyPr>
          <a:lstStyle>
            <a:lvl1pPr marL="0" indent="0">
              <a:spcBef>
                <a:spcPts val="0"/>
              </a:spcBef>
              <a:buNone/>
              <a:defRPr sz="1900" b="1">
                <a:solidFill>
                  <a:schemeClr val="tx1">
                    <a:lumMod val="65000"/>
                    <a:lumOff val="3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863847" y="1930936"/>
            <a:ext cx="2606040" cy="4023360"/>
          </a:xfrm>
        </p:spPr>
        <p:txBody>
          <a:bodyPr/>
          <a:lstStyle>
            <a:lvl1pPr>
              <a:defRPr sz="1900"/>
            </a:lvl1pPr>
            <a:lvl2pPr>
              <a:defRPr sz="1700"/>
            </a:lvl2pPr>
            <a:lvl3pPr>
              <a:defRPr sz="1500"/>
            </a:lvl3pPr>
            <a:lvl4pPr>
              <a:defRPr sz="1300"/>
            </a:lvl4pPr>
            <a:lvl5pPr>
              <a:defRPr sz="1300"/>
            </a:lvl5pPr>
            <a:lvl6pPr>
              <a:defRPr sz="1300"/>
            </a:lvl6pPr>
            <a:lvl7pPr>
              <a:defRPr sz="1300"/>
            </a:lvl7pPr>
            <a:lvl8pPr>
              <a:defRPr sz="1300"/>
            </a:lvl8pPr>
            <a:lvl9pPr>
              <a:defRPr sz="13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Date Placeholder 1"/>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75156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GB"/>
              <a:t>Click to edit Master title style</a:t>
            </a:r>
            <a:endParaRPr lang="en-US" dirty="0"/>
          </a:p>
        </p:txBody>
      </p:sp>
      <p:sp>
        <p:nvSpPr>
          <p:cNvPr id="2" name="Date Placeholder 1"/>
          <p:cNvSpPr>
            <a:spLocks noGrp="1"/>
          </p:cNvSpPr>
          <p:nvPr>
            <p:ph type="dt" sz="half" idx="10"/>
          </p:nvPr>
        </p:nvSpPr>
        <p:spPr/>
        <p:txBody>
          <a:bodyPr/>
          <a:lstStyle/>
          <a:p>
            <a:fld id="{A58C0351-EB03-5444-BA93-B7E778374E24}" type="datetimeFigureOut">
              <a:rPr lang="en-US" smtClean="0"/>
              <a:t>8/9/26</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86707382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7EADB90-FF7E-5041-AB9F-1BC0957AB829}" type="datetimeFigureOut">
              <a:rPr lang="en-US" smtClean="0"/>
              <a:t>8/9/26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26483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baseline="0"/>
            </a:lvl1pPr>
          </a:lstStyle>
          <a:p>
            <a:r>
              <a:rPr lang="en-GB"/>
              <a:t>Click to edit Master title style</a:t>
            </a:r>
            <a:endParaRPr lang="en-US" dirty="0"/>
          </a:p>
        </p:txBody>
      </p:sp>
      <p:sp>
        <p:nvSpPr>
          <p:cNvPr id="3" name="Content Placeholder 2"/>
          <p:cNvSpPr>
            <a:spLocks noGrp="1"/>
          </p:cNvSpPr>
          <p:nvPr>
            <p:ph idx="1"/>
          </p:nvPr>
        </p:nvSpPr>
        <p:spPr>
          <a:xfrm>
            <a:off x="2900934" y="868680"/>
            <a:ext cx="54864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92024" y="3337560"/>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0598700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2024" y="1143000"/>
            <a:ext cx="2125980" cy="2194560"/>
          </a:xfrm>
        </p:spPr>
        <p:txBody>
          <a:bodyPr anchor="b">
            <a:normAutofit/>
          </a:bodyPr>
          <a:lstStyle>
            <a:lvl1pPr>
              <a:defRPr sz="28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2677983" y="767419"/>
            <a:ext cx="6086423"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192024" y="3340602"/>
            <a:ext cx="2125980" cy="2560320"/>
          </a:xfrm>
        </p:spPr>
        <p:txBody>
          <a:bodyPr anchor="t">
            <a:normAutofit/>
          </a:bodyPr>
          <a:lstStyle>
            <a:lvl1pPr marL="0" indent="0">
              <a:lnSpc>
                <a:spcPct val="100000"/>
              </a:lnSpc>
              <a:spcBef>
                <a:spcPts val="800"/>
              </a:spcBef>
              <a:buNone/>
              <a:defRPr sz="125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8" name="Date Placeholder 7"/>
          <p:cNvSpPr>
            <a:spLocks noGrp="1"/>
          </p:cNvSpPr>
          <p:nvPr>
            <p:ph type="dt" sz="half" idx="10"/>
          </p:nvPr>
        </p:nvSpPr>
        <p:spPr/>
        <p:txBody>
          <a:bodyPr/>
          <a:lstStyle/>
          <a:p>
            <a:fld id="{4EF716D3-DCE8-CC45-8106-AE5DFCD073F9}" type="datetimeFigureOut">
              <a:rPr lang="en-US" smtClean="0"/>
              <a:t>8/9/26</a:t>
            </a:fld>
            <a:endParaRPr lang="en-US" dirty="0"/>
          </a:p>
        </p:txBody>
      </p:sp>
      <p:sp>
        <p:nvSpPr>
          <p:cNvPr id="9" name="Footer Placeholder 8"/>
          <p:cNvSpPr>
            <a:spLocks noGrp="1"/>
          </p:cNvSpPr>
          <p:nvPr>
            <p:ph type="ftr" sz="quarter" idx="11"/>
          </p:nvPr>
        </p:nvSpPr>
        <p:spPr>
          <a:xfrm>
            <a:off x="2624326" y="6356351"/>
            <a:ext cx="4433638" cy="365125"/>
          </a:xfrm>
        </p:spPr>
        <p:txBody>
          <a:bodyPr/>
          <a:lstStyle/>
          <a:p>
            <a:endParaRPr lang="en-US" dirty="0"/>
          </a:p>
        </p:txBody>
      </p:sp>
      <p:sp>
        <p:nvSpPr>
          <p:cNvPr id="10" name="Slide Number Placeholder 9"/>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91954213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328560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85750" y="990600"/>
            <a:ext cx="2114550" cy="4953000"/>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2900934" y="868680"/>
            <a:ext cx="5486400" cy="5120640"/>
          </a:xfrm>
        </p:spPr>
        <p:txBody>
          <a:bodyPr vert="eaVert" ancho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smtClean="0"/>
              <a:pPr/>
              <a:t>8/9/26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1534833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2" name="Rectangle 1">
            <a:hlinkClick r:id="rId2"/>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53046734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38151"/>
            <a:ext cx="8220075" cy="994306"/>
          </a:xfrm>
          <a:prstGeom prst="roundRect">
            <a:avLst>
              <a:gd name="adj" fmla="val 9641"/>
            </a:avLst>
          </a:prstGeom>
        </p:spPr>
        <p:txBody>
          <a:bodyPr>
            <a:noAutofit/>
          </a:bodyPr>
          <a:lstStyle>
            <a:lvl1pPr>
              <a:defRPr sz="3600">
                <a:latin typeface="Twinkl" pitchFamily="2" charset="0"/>
              </a:defRPr>
            </a:lvl1pPr>
          </a:lstStyle>
          <a:p>
            <a:r>
              <a:rPr lang="en-GB"/>
              <a:t>Click to edit Master title style</a:t>
            </a:r>
            <a:endParaRPr lang="en-GB" dirty="0"/>
          </a:p>
        </p:txBody>
      </p:sp>
    </p:spTree>
    <p:extLst>
      <p:ext uri="{BB962C8B-B14F-4D97-AF65-F5344CB8AC3E}">
        <p14:creationId xmlns:p14="http://schemas.microsoft.com/office/powerpoint/2010/main" val="33176259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2" name="Rounded Rectangle 24">
            <a:extLst>
              <a:ext uri="{FF2B5EF4-FFF2-40B4-BE49-F238E27FC236}">
                <a16:creationId xmlns:a16="http://schemas.microsoft.com/office/drawing/2014/main" id="{D00ECC8E-1AC3-4E6C-A19B-0A141ABB9071}"/>
              </a:ext>
            </a:extLst>
          </p:cNvPr>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3" name="Rounded Rectangle 23">
            <a:extLst>
              <a:ext uri="{FF2B5EF4-FFF2-40B4-BE49-F238E27FC236}">
                <a16:creationId xmlns:a16="http://schemas.microsoft.com/office/drawing/2014/main" id="{D34100E7-28EA-4EB7-A437-37BB3EE7034D}"/>
              </a:ext>
            </a:extLst>
          </p:cNvPr>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2" name="Text Placeholder 9">
            <a:extLst>
              <a:ext uri="{FF2B5EF4-FFF2-40B4-BE49-F238E27FC236}">
                <a16:creationId xmlns:a16="http://schemas.microsoft.com/office/drawing/2014/main" id="{BAFFD08E-D8F1-4950-9C0C-AB7477306E53}"/>
              </a:ext>
            </a:extLst>
          </p:cNvPr>
          <p:cNvSpPr>
            <a:spLocks noGrp="1"/>
          </p:cNvSpPr>
          <p:nvPr>
            <p:ph type="body" sz="quarter" idx="10" hasCustomPrompt="1"/>
          </p:nvPr>
        </p:nvSpPr>
        <p:spPr>
          <a:xfrm>
            <a:off x="755651" y="1037017"/>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3" name="Text Placeholder 9">
            <a:extLst>
              <a:ext uri="{FF2B5EF4-FFF2-40B4-BE49-F238E27FC236}">
                <a16:creationId xmlns:a16="http://schemas.microsoft.com/office/drawing/2014/main" id="{D99DBCE3-B6AA-4708-994C-5096C6F0D38E}"/>
              </a:ext>
            </a:extLst>
          </p:cNvPr>
          <p:cNvSpPr>
            <a:spLocks noGrp="1"/>
          </p:cNvSpPr>
          <p:nvPr>
            <p:ph type="body" sz="quarter" idx="11" hasCustomPrompt="1"/>
          </p:nvPr>
        </p:nvSpPr>
        <p:spPr>
          <a:xfrm>
            <a:off x="755651" y="3445623"/>
            <a:ext cx="7632699" cy="1469216"/>
          </a:xfrm>
          <a:prstGeom prst="roundRect">
            <a:avLst>
              <a:gd name="adj" fmla="val 2585"/>
            </a:avLst>
          </a:prstGeom>
        </p:spPr>
        <p:txBody>
          <a:bodyPr>
            <a:spAutoFit/>
          </a:bodyPr>
          <a:lstStyle>
            <a:lvl1pPr>
              <a:defRPr/>
            </a:lvl1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sz="1800" dirty="0">
                <a:latin typeface="Twinkl" pitchFamily="50" charset="0"/>
              </a:rPr>
              <a:t>Sub statement</a:t>
            </a:r>
          </a:p>
        </p:txBody>
      </p:sp>
      <p:sp>
        <p:nvSpPr>
          <p:cNvPr id="15" name="Text Placeholder 8">
            <a:extLst>
              <a:ext uri="{FF2B5EF4-FFF2-40B4-BE49-F238E27FC236}">
                <a16:creationId xmlns:a16="http://schemas.microsoft.com/office/drawing/2014/main" id="{E9191366-6C10-435F-A2F8-6CBD1318FD96}"/>
              </a:ext>
            </a:extLst>
          </p:cNvPr>
          <p:cNvSpPr>
            <a:spLocks noGrp="1"/>
          </p:cNvSpPr>
          <p:nvPr>
            <p:ph type="body" sz="quarter" idx="12" hasCustomPrompt="1"/>
          </p:nvPr>
        </p:nvSpPr>
        <p:spPr>
          <a:xfrm>
            <a:off x="755650" y="512763"/>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Aim</a:t>
            </a:r>
            <a:endParaRPr lang="en-GB" dirty="0"/>
          </a:p>
        </p:txBody>
      </p:sp>
      <p:sp>
        <p:nvSpPr>
          <p:cNvPr id="17" name="Text Placeholder 8">
            <a:extLst>
              <a:ext uri="{FF2B5EF4-FFF2-40B4-BE49-F238E27FC236}">
                <a16:creationId xmlns:a16="http://schemas.microsoft.com/office/drawing/2014/main" id="{6758EDAF-8492-4BF5-93A1-EA11C5D83003}"/>
              </a:ext>
            </a:extLst>
          </p:cNvPr>
          <p:cNvSpPr>
            <a:spLocks noGrp="1"/>
          </p:cNvSpPr>
          <p:nvPr>
            <p:ph type="body" sz="quarter" idx="13" hasCustomPrompt="1"/>
          </p:nvPr>
        </p:nvSpPr>
        <p:spPr>
          <a:xfrm>
            <a:off x="755649" y="2930434"/>
            <a:ext cx="7632700" cy="503237"/>
          </a:xfrm>
          <a:prstGeom prst="roundRect">
            <a:avLst>
              <a:gd name="adj" fmla="val 2585"/>
            </a:avLst>
          </a:prstGeom>
        </p:spPr>
        <p:txBody>
          <a:bodyPr lIns="0" tIns="252000" rIns="0" bIns="0" anchor="ctr" anchorCtr="0">
            <a:noAutofit/>
          </a:bodyPr>
          <a:lstStyle>
            <a:lvl1pPr marL="0" indent="0" algn="ctr">
              <a:buNone/>
              <a:defRPr sz="3600" b="1"/>
            </a:lvl1pPr>
          </a:lstStyle>
          <a:p>
            <a:pPr lvl="0"/>
            <a:r>
              <a:rPr lang="en-US" dirty="0"/>
              <a:t>Success Criteria</a:t>
            </a:r>
            <a:endParaRPr lang="en-GB" dirty="0"/>
          </a:p>
        </p:txBody>
      </p:sp>
    </p:spTree>
    <p:extLst>
      <p:ext uri="{BB962C8B-B14F-4D97-AF65-F5344CB8AC3E}">
        <p14:creationId xmlns:p14="http://schemas.microsoft.com/office/powerpoint/2010/main" val="2257523209"/>
      </p:ext>
    </p:extLst>
  </p:cSld>
  <p:clrMapOvr>
    <a:masterClrMapping/>
  </p:clrMapOvr>
  <p:extLst>
    <p:ext uri="{DCECCB84-F9BA-43D5-87BE-67443E8EF086}">
      <p15:sldGuideLst xmlns:p15="http://schemas.microsoft.com/office/powerpoint/2012/main">
        <p15:guide id="1" orient="horz" pos="640" userDrawn="1">
          <p15:clr>
            <a:srgbClr val="F26B43"/>
          </p15:clr>
        </p15:guide>
      </p15:sldGuideLst>
    </p:ext>
  </p:extLst>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13" Type="http://schemas.openxmlformats.org/officeDocument/2006/relationships/slideLayout" Target="../slideLayouts/slideLayout18.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slideLayout" Target="../slideLayouts/slideLayout17.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5" Type="http://schemas.openxmlformats.org/officeDocument/2006/relationships/theme" Target="../theme/theme2.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 Id="rId14"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00B050"/>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28093"/>
      </p:ext>
    </p:extLst>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7" name="Rectangle 6"/>
          <p:cNvSpPr/>
          <p:nvPr/>
        </p:nvSpPr>
        <p:spPr>
          <a:xfrm>
            <a:off x="1" y="758952"/>
            <a:ext cx="2582693"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189689" y="1123838"/>
            <a:ext cx="2210612" cy="460118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8" name="Rectangle 37"/>
          <p:cNvSpPr/>
          <p:nvPr/>
        </p:nvSpPr>
        <p:spPr>
          <a:xfrm>
            <a:off x="8861898" y="758952"/>
            <a:ext cx="288036"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lstStyle/>
          <a:p>
            <a:endParaRPr lang="en-US"/>
          </a:p>
        </p:txBody>
      </p:sp>
      <p:sp>
        <p:nvSpPr>
          <p:cNvPr id="3" name="Text Placeholder 2"/>
          <p:cNvSpPr>
            <a:spLocks noGrp="1"/>
          </p:cNvSpPr>
          <p:nvPr>
            <p:ph type="body" idx="1"/>
          </p:nvPr>
        </p:nvSpPr>
        <p:spPr>
          <a:xfrm>
            <a:off x="2901951" y="864108"/>
            <a:ext cx="5486400" cy="5120640"/>
          </a:xfrm>
          <a:prstGeom prst="rect">
            <a:avLst/>
          </a:prstGeom>
        </p:spPr>
        <p:txBody>
          <a:bodyPr vert="horz" lIns="91440" tIns="45720" rIns="91440" bIns="45720" rtlCol="0" anchor="ct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96849" y="6356351"/>
            <a:ext cx="2057400"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fld id="{5586B75A-687E-405C-8A0B-8D00578BA2C3}" type="datetimeFigureOut">
              <a:rPr lang="en-US" dirty="0"/>
              <a:pPr/>
              <a:t>8/9/26</a:t>
            </a:fld>
            <a:endParaRPr lang="en-US" dirty="0"/>
          </a:p>
        </p:txBody>
      </p:sp>
      <p:sp>
        <p:nvSpPr>
          <p:cNvPr id="5" name="Footer Placeholder 4"/>
          <p:cNvSpPr>
            <a:spLocks noGrp="1"/>
          </p:cNvSpPr>
          <p:nvPr>
            <p:ph type="ftr" sz="quarter" idx="3"/>
          </p:nvPr>
        </p:nvSpPr>
        <p:spPr>
          <a:xfrm>
            <a:off x="2901951" y="6356351"/>
            <a:ext cx="4433638" cy="365125"/>
          </a:xfrm>
          <a:prstGeom prst="rect">
            <a:avLst/>
          </a:prstGeom>
        </p:spPr>
        <p:txBody>
          <a:bodyPr vert="horz" lIns="91440" tIns="45720" rIns="91440" bIns="45720" rtlCol="0" anchor="ctr"/>
          <a:lstStyle>
            <a:lvl1pPr algn="l">
              <a:defRPr sz="10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7975602" y="6356351"/>
            <a:ext cx="1148195" cy="365125"/>
          </a:xfrm>
          <a:prstGeom prst="rect">
            <a:avLst/>
          </a:prstGeom>
        </p:spPr>
        <p:txBody>
          <a:bodyPr vert="horz" lIns="91440" tIns="45720" rIns="91440" bIns="45720" rtlCol="0" anchor="ctr"/>
          <a:lstStyle>
            <a:lvl1pPr algn="r">
              <a:defRPr sz="1100" b="1">
                <a:solidFill>
                  <a:schemeClr val="accent1"/>
                </a:solidFill>
              </a:defRPr>
            </a:lvl1pPr>
          </a:lstStyle>
          <a:p>
            <a:fld id="{4FAB73BC-B049-4115-A692-8D63A059BFB8}" type="slidenum">
              <a:rPr lang="en-US" dirty="0"/>
              <a:pPr/>
              <a:t>‹#›</a:t>
            </a:fld>
            <a:endParaRPr lang="en-US" dirty="0"/>
          </a:p>
        </p:txBody>
      </p:sp>
    </p:spTree>
    <p:extLst>
      <p:ext uri="{BB962C8B-B14F-4D97-AF65-F5344CB8AC3E}">
        <p14:creationId xmlns:p14="http://schemas.microsoft.com/office/powerpoint/2010/main" val="3513567928"/>
      </p:ext>
    </p:extLst>
  </p:cSld>
  <p:clrMap bg1="lt1" tx1="dk1" bg2="lt2" tx2="dk2" accent1="accent1" accent2="accent2" accent3="accent3" accent4="accent4" accent5="accent5" accent6="accent6" hlink="hlink" folHlink="folHlink"/>
  <p:sldLayoutIdLst>
    <p:sldLayoutId id="2147483804" r:id="rId1"/>
    <p:sldLayoutId id="2147483805" r:id="rId2"/>
    <p:sldLayoutId id="2147483806" r:id="rId3"/>
    <p:sldLayoutId id="2147483807" r:id="rId4"/>
    <p:sldLayoutId id="2147483808" r:id="rId5"/>
    <p:sldLayoutId id="2147483809" r:id="rId6"/>
    <p:sldLayoutId id="2147483810" r:id="rId7"/>
    <p:sldLayoutId id="2147483811" r:id="rId8"/>
    <p:sldLayoutId id="2147483812" r:id="rId9"/>
    <p:sldLayoutId id="2147483813" r:id="rId10"/>
    <p:sldLayoutId id="2147483814" r:id="rId11"/>
    <p:sldLayoutId id="2147483815" r:id="rId12"/>
    <p:sldLayoutId id="2147483816" r:id="rId13"/>
    <p:sldLayoutId id="2147483663" r:id="rId14"/>
  </p:sldLayoutIdLst>
  <p:txStyles>
    <p:titleStyle>
      <a:lvl1pPr algn="l" defTabSz="914400" rtl="0" eaLnBrk="1" latinLnBrk="0" hangingPunct="1">
        <a:lnSpc>
          <a:spcPct val="90000"/>
        </a:lnSpc>
        <a:spcBef>
          <a:spcPct val="0"/>
        </a:spcBef>
        <a:buNone/>
        <a:defRPr sz="30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19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7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5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3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18.xml"/><Relationship Id="rId5" Type="http://schemas.openxmlformats.org/officeDocument/2006/relationships/image" Target="../media/image13.png"/><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24F39F84-7029-B0D4-7709-39596929F84B}"/>
              </a:ext>
            </a:extLst>
          </p:cNvPr>
          <p:cNvSpPr/>
          <p:nvPr/>
        </p:nvSpPr>
        <p:spPr>
          <a:xfrm>
            <a:off x="533079" y="2262064"/>
            <a:ext cx="4408053" cy="1739590"/>
          </a:xfrm>
          <a:prstGeom prst="roundRect">
            <a:avLst/>
          </a:prstGeom>
          <a:solidFill>
            <a:schemeClr val="bg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vert="horz" lIns="91440" tIns="45720" rIns="91440" bIns="45720" rtlCol="0" anchor="b">
            <a:normAutofit/>
          </a:bodyPr>
          <a:lstStyle/>
          <a:p>
            <a:pPr algn="ctr">
              <a:lnSpc>
                <a:spcPct val="90000"/>
              </a:lnSpc>
              <a:spcBef>
                <a:spcPct val="0"/>
              </a:spcBef>
              <a:spcAft>
                <a:spcPts val="600"/>
              </a:spcAft>
            </a:pPr>
            <a:r>
              <a:rPr lang="en-GB" sz="4400" b="1" cap="all" dirty="0">
                <a:solidFill>
                  <a:srgbClr val="23A7F9"/>
                </a:solidFill>
                <a:latin typeface="Twinkl" panose="02000000000000000000" pitchFamily="2" charset="77"/>
                <a:ea typeface="+mj-ea"/>
                <a:cs typeface="+mj-cs"/>
              </a:rPr>
              <a:t>Early Years</a:t>
            </a:r>
          </a:p>
          <a:p>
            <a:pPr algn="ctr">
              <a:lnSpc>
                <a:spcPct val="90000"/>
              </a:lnSpc>
              <a:spcBef>
                <a:spcPct val="0"/>
              </a:spcBef>
              <a:spcAft>
                <a:spcPts val="600"/>
              </a:spcAft>
            </a:pPr>
            <a:r>
              <a:rPr lang="en-GB" sz="4400" b="1" cap="all" dirty="0">
                <a:solidFill>
                  <a:srgbClr val="23A7F9"/>
                </a:solidFill>
                <a:latin typeface="Twinkl" panose="02000000000000000000" pitchFamily="2" charset="77"/>
                <a:ea typeface="+mj-ea"/>
                <a:cs typeface="+mj-cs"/>
              </a:rPr>
              <a:t>Information</a:t>
            </a:r>
          </a:p>
        </p:txBody>
      </p:sp>
      <p:pic>
        <p:nvPicPr>
          <p:cNvPr id="5" name="Picture 4">
            <a:extLst>
              <a:ext uri="{FF2B5EF4-FFF2-40B4-BE49-F238E27FC236}">
                <a16:creationId xmlns:a16="http://schemas.microsoft.com/office/drawing/2014/main" id="{D0EF34C2-DC73-1CB5-54CB-13CBA005CE13}"/>
              </a:ext>
            </a:extLst>
          </p:cNvPr>
          <p:cNvPicPr>
            <a:picLocks noChangeAspect="1"/>
          </p:cNvPicPr>
          <p:nvPr/>
        </p:nvPicPr>
        <p:blipFill>
          <a:blip r:embed="rId2"/>
          <a:stretch>
            <a:fillRect/>
          </a:stretch>
        </p:blipFill>
        <p:spPr>
          <a:xfrm>
            <a:off x="533079" y="5289377"/>
            <a:ext cx="8077842" cy="1373233"/>
          </a:xfrm>
          <a:custGeom>
            <a:avLst/>
            <a:gdLst/>
            <a:ahLst/>
            <a:cxnLst/>
            <a:rect l="l" t="t" r="r" b="b"/>
            <a:pathLst>
              <a:path w="10580201" h="2957472">
                <a:moveTo>
                  <a:pt x="88961" y="0"/>
                </a:moveTo>
                <a:lnTo>
                  <a:pt x="10491240" y="0"/>
                </a:lnTo>
                <a:cubicBezTo>
                  <a:pt x="10540372" y="0"/>
                  <a:pt x="10580201" y="39829"/>
                  <a:pt x="10580201" y="88961"/>
                </a:cubicBezTo>
                <a:lnTo>
                  <a:pt x="10580201" y="2868511"/>
                </a:lnTo>
                <a:cubicBezTo>
                  <a:pt x="10580201" y="2917643"/>
                  <a:pt x="10540372" y="2957472"/>
                  <a:pt x="10491240" y="2957472"/>
                </a:cubicBezTo>
                <a:lnTo>
                  <a:pt x="88961" y="2957472"/>
                </a:lnTo>
                <a:cubicBezTo>
                  <a:pt x="39829" y="2957472"/>
                  <a:pt x="0" y="2917643"/>
                  <a:pt x="0" y="2868511"/>
                </a:cubicBezTo>
                <a:lnTo>
                  <a:pt x="0" y="88961"/>
                </a:lnTo>
                <a:cubicBezTo>
                  <a:pt x="0" y="39829"/>
                  <a:pt x="39829" y="0"/>
                  <a:pt x="88961" y="0"/>
                </a:cubicBezTo>
                <a:close/>
              </a:path>
            </a:pathLst>
          </a:custGeom>
        </p:spPr>
      </p:pic>
    </p:spTree>
    <p:extLst>
      <p:ext uri="{BB962C8B-B14F-4D97-AF65-F5344CB8AC3E}">
        <p14:creationId xmlns:p14="http://schemas.microsoft.com/office/powerpoint/2010/main" val="99701464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
          <p:cNvSpPr/>
          <p:nvPr/>
        </p:nvSpPr>
        <p:spPr>
          <a:xfrm>
            <a:off x="757237" y="1789682"/>
            <a:ext cx="7632700" cy="4166012"/>
          </a:xfrm>
          <a:prstGeom prst="rect">
            <a:avLst/>
          </a:prstGeom>
        </p:spPr>
        <p:txBody>
          <a:bodyPr wrap="square" lIns="0" tIns="0" rIns="0" bIns="0">
            <a:spAutoFit/>
          </a:bodyPr>
          <a:lstStyle/>
          <a:p>
            <a:pPr>
              <a:lnSpc>
                <a:spcPct val="107000"/>
              </a:lnSpc>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This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presentation aims to provide an introduction to our Nursery and includes initial information which we hope you will find useful. Should you have any further questions, staff will be happy to discuss these with you.</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Bef>
                <a:spcPts val="1200"/>
              </a:spcBef>
              <a:spcAft>
                <a:spcPts val="800"/>
              </a:spcAft>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We’re very proud of our Nursery and the opportunities we provide for the children to explore language, art, maths, science and the natural world. We love learning and our aim is to provide the best possible start to your child’s school journey.</a:t>
            </a:r>
          </a:p>
          <a:p>
            <a:pPr>
              <a:lnSpc>
                <a:spcPct val="107000"/>
              </a:lnSpc>
              <a:spcBef>
                <a:spcPts val="1200"/>
              </a:spcBef>
              <a:spcAft>
                <a:spcPts val="800"/>
              </a:spcAft>
            </a:pPr>
            <a:r>
              <a:rPr lang="en-GB" sz="1600" dirty="0"/>
              <a:t>You can also access this information on the school website. </a:t>
            </a:r>
          </a:p>
          <a:p>
            <a:pPr>
              <a:lnSpc>
                <a:spcPct val="107000"/>
              </a:lnSpc>
              <a:spcBef>
                <a:spcPts val="1200"/>
              </a:spcBef>
              <a:spcAft>
                <a:spcPts val="800"/>
              </a:spcAft>
            </a:pPr>
            <a:r>
              <a:rPr lang="en-GB" sz="1600" dirty="0"/>
              <a:t>The school website and social media channels are kept up to date with the latest news and events and have lots more information about our school.</a:t>
            </a:r>
          </a:p>
          <a:p>
            <a:pPr>
              <a:lnSpc>
                <a:spcPct val="107000"/>
              </a:lnSpc>
              <a:spcBef>
                <a:spcPts val="1200"/>
              </a:spcBef>
              <a:spcAft>
                <a:spcPts val="800"/>
              </a:spcAft>
            </a:pPr>
            <a:endParaRPr lang="en-GB" altLang="en-US" sz="1600" dirty="0">
              <a:latin typeface="Twinkl" panose="02000000000000000000" pitchFamily="2" charset="77"/>
              <a:ea typeface="Sassoon Infant Rg" panose="02000803050000020003" pitchFamily="2" charset="0"/>
              <a:cs typeface="Sassoon Infant Rg" panose="02000803050000020003" pitchFamily="2" charset="0"/>
            </a:endParaRPr>
          </a:p>
          <a:p>
            <a:pPr>
              <a:lnSpc>
                <a:spcPct val="107000"/>
              </a:lnSpc>
              <a:spcBef>
                <a:spcPts val="1200"/>
              </a:spcBef>
              <a:spcAft>
                <a:spcPts val="800"/>
              </a:spcAft>
            </a:pPr>
            <a:endParaRPr lang="en-GB" altLang="en-US" sz="1600" dirty="0">
              <a:latin typeface="Twinkl" panose="02000000000000000000" pitchFamily="2" charset="77"/>
              <a:ea typeface="Sassoon Infant Rg" panose="02000803050000020003" pitchFamily="2" charset="0"/>
              <a:cs typeface="Sassoon Infant Rg" panose="02000803050000020003" pitchFamily="2" charset="0"/>
            </a:endParaRPr>
          </a:p>
        </p:txBody>
      </p:sp>
      <p:sp>
        <p:nvSpPr>
          <p:cNvPr id="8" name="Text">
            <a:extLst>
              <a:ext uri="{FF2B5EF4-FFF2-40B4-BE49-F238E27FC236}">
                <a16:creationId xmlns:a16="http://schemas.microsoft.com/office/drawing/2014/main" id="{F1B27384-C853-38CE-C4E8-712FAD69846A}"/>
              </a:ext>
            </a:extLst>
          </p:cNvPr>
          <p:cNvSpPr/>
          <p:nvPr/>
        </p:nvSpPr>
        <p:spPr>
          <a:xfrm>
            <a:off x="755650" y="574711"/>
            <a:ext cx="7632700" cy="516680"/>
          </a:xfrm>
          <a:prstGeom prst="rect">
            <a:avLst/>
          </a:prstGeom>
        </p:spPr>
        <p:txBody>
          <a:bodyPr wrap="square" lIns="0" tIns="0" rIns="0" bIns="0">
            <a:spAutoFit/>
          </a:bodyPr>
          <a:lstStyle/>
          <a:p>
            <a:pPr algn="ctr">
              <a:lnSpc>
                <a:spcPct val="107000"/>
              </a:lnSpc>
              <a:spcAft>
                <a:spcPts val="800"/>
              </a:spcAft>
            </a:pPr>
            <a:r>
              <a:rPr lang="en-GB" altLang="en-US" sz="3200" b="1" dirty="0">
                <a:solidFill>
                  <a:srgbClr val="23A7F9"/>
                </a:solidFill>
                <a:latin typeface="Twinkl" panose="02000000000000000000" pitchFamily="2" charset="77"/>
              </a:rPr>
              <a:t>Welcome to </a:t>
            </a:r>
            <a:r>
              <a:rPr lang="en-GB" altLang="en-US" sz="3200" b="1" dirty="0" err="1">
                <a:solidFill>
                  <a:srgbClr val="23A7F9"/>
                </a:solidFill>
                <a:latin typeface="Twinkl" panose="02000000000000000000" pitchFamily="2" charset="77"/>
              </a:rPr>
              <a:t>Bowerdean</a:t>
            </a:r>
            <a:r>
              <a:rPr lang="en-GB" altLang="en-US" sz="3200" b="1" dirty="0">
                <a:solidFill>
                  <a:srgbClr val="23A7F9"/>
                </a:solidFill>
                <a:latin typeface="Twinkl" panose="02000000000000000000" pitchFamily="2" charset="77"/>
              </a:rPr>
              <a:t> Nursery School</a:t>
            </a:r>
            <a:endParaRPr lang="en-GB" altLang="en-US" sz="3200" b="1" dirty="0">
              <a:latin typeface="Twinkl" panose="02000000000000000000" pitchFamily="2" charset="77"/>
              <a:ea typeface="Sassoon Infant Rg" panose="02000803050000020003" pitchFamily="2" charset="0"/>
              <a:cs typeface="Sassoon Infant Rg" panose="02000803050000020003" pitchFamily="2" charset="0"/>
            </a:endParaRPr>
          </a:p>
        </p:txBody>
      </p:sp>
      <p:pic>
        <p:nvPicPr>
          <p:cNvPr id="1029" name="Picture 5" descr="Icon&#10;&#10;Description automatically generated">
            <a:extLst>
              <a:ext uri="{FF2B5EF4-FFF2-40B4-BE49-F238E27FC236}">
                <a16:creationId xmlns:a16="http://schemas.microsoft.com/office/drawing/2014/main" id="{2ABE0B92-A891-A044-D53F-1374CF6E63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42597" y="5496906"/>
            <a:ext cx="620713" cy="63658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7" descr="A picture containing text, outdoor, first-aid kit, clipart&#10;&#10;Description automatically generated">
            <a:extLst>
              <a:ext uri="{FF2B5EF4-FFF2-40B4-BE49-F238E27FC236}">
                <a16:creationId xmlns:a16="http://schemas.microsoft.com/office/drawing/2014/main" id="{B564D2EC-7D61-5C57-CFC0-D46F940C800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41332" y="5484531"/>
            <a:ext cx="655638" cy="682625"/>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9">
            <a:extLst>
              <a:ext uri="{FF2B5EF4-FFF2-40B4-BE49-F238E27FC236}">
                <a16:creationId xmlns:a16="http://schemas.microsoft.com/office/drawing/2014/main" id="{A19B3ACA-CD5D-D109-94D4-4E3A2ACF37C7}"/>
              </a:ext>
            </a:extLst>
          </p:cNvPr>
          <p:cNvSpPr>
            <a:spLocks noChangeArrowheads="1"/>
          </p:cNvSpPr>
          <p:nvPr/>
        </p:nvSpPr>
        <p:spPr bwMode="auto">
          <a:xfrm>
            <a:off x="830738" y="5780275"/>
            <a:ext cx="1900238" cy="3508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0" i="0" u="none" strike="noStrike" cap="none" normalizeH="0" baseline="0" dirty="0" err="1">
                <a:ln>
                  <a:noFill/>
                </a:ln>
                <a:solidFill>
                  <a:srgbClr val="000000"/>
                </a:solidFill>
                <a:effectLst/>
                <a:latin typeface="Comic Sans MS" panose="030F0902030302020204" pitchFamily="66" charset="0"/>
                <a:ea typeface="Times New Roman" panose="02020603050405020304" pitchFamily="18" charset="0"/>
                <a:cs typeface="Calibri Light" panose="020F0302020204030204" pitchFamily="34" charset="0"/>
              </a:rPr>
              <a:t>www.bowerdean.bucks.sch.uk</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3" name="Rectangle 11">
            <a:extLst>
              <a:ext uri="{FF2B5EF4-FFF2-40B4-BE49-F238E27FC236}">
                <a16:creationId xmlns:a16="http://schemas.microsoft.com/office/drawing/2014/main" id="{E5E08B87-78AA-6419-3BED-88343ECAFEED}"/>
              </a:ext>
            </a:extLst>
          </p:cNvPr>
          <p:cNvSpPr>
            <a:spLocks noChangeArrowheads="1"/>
          </p:cNvSpPr>
          <p:nvPr/>
        </p:nvSpPr>
        <p:spPr bwMode="auto">
          <a:xfrm>
            <a:off x="6163310" y="5815200"/>
            <a:ext cx="1719262" cy="280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t"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err="1">
                <a:ln>
                  <a:noFill/>
                </a:ln>
                <a:solidFill>
                  <a:srgbClr val="262626"/>
                </a:solidFill>
                <a:effectLst/>
                <a:latin typeface="Comic Sans MS" panose="030F0902030302020204" pitchFamily="66" charset="0"/>
                <a:ea typeface="Calibri" panose="020F0502020204030204" pitchFamily="34" charset="0"/>
                <a:cs typeface="Times New Roman" panose="02020603050405020304" pitchFamily="18" charset="0"/>
              </a:rPr>
              <a:t>BowerdeanNurserySchool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4" name="Rectangle 12">
            <a:extLst>
              <a:ext uri="{FF2B5EF4-FFF2-40B4-BE49-F238E27FC236}">
                <a16:creationId xmlns:a16="http://schemas.microsoft.com/office/drawing/2014/main" id="{0E7A1A2A-98BD-8FB6-8FA3-2BBD0AD3A6DC}"/>
              </a:ext>
            </a:extLst>
          </p:cNvPr>
          <p:cNvSpPr>
            <a:spLocks noChangeArrowheads="1"/>
          </p:cNvSpPr>
          <p:nvPr/>
        </p:nvSpPr>
        <p:spPr bwMode="auto">
          <a:xfrm>
            <a:off x="3696970" y="5825844"/>
            <a:ext cx="1958975" cy="31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dirty="0" err="1">
                <a:ln>
                  <a:noFill/>
                </a:ln>
                <a:solidFill>
                  <a:srgbClr val="262626"/>
                </a:solidFill>
                <a:effectLst/>
                <a:latin typeface="Comic Sans MS" panose="030F0902030302020204" pitchFamily="66" charset="0"/>
                <a:ea typeface="Calibri" panose="020F0502020204030204" pitchFamily="34" charset="0"/>
                <a:cs typeface="Times New Roman" panose="02020603050405020304" pitchFamily="18" charset="0"/>
              </a:rPr>
              <a:t>Bowerdean</a:t>
            </a:r>
            <a:r>
              <a:rPr kumimoji="0" lang="en-US" altLang="en-US" sz="1000" b="1" i="0" u="none" strike="noStrike" cap="none" normalizeH="0" baseline="0" dirty="0">
                <a:ln>
                  <a:noFill/>
                </a:ln>
                <a:solidFill>
                  <a:srgbClr val="262626"/>
                </a:solidFill>
                <a:effectLst/>
                <a:latin typeface="Comic Sans MS" panose="030F0902030302020204" pitchFamily="66" charset="0"/>
                <a:ea typeface="Calibri" panose="020F0502020204030204" pitchFamily="34" charset="0"/>
                <a:cs typeface="Times New Roman" panose="02020603050405020304" pitchFamily="18" charset="0"/>
              </a:rPr>
              <a:t> Nursery School</a:t>
            </a:r>
            <a:endParaRPr kumimoji="0" lang="en-US" altLang="en-US" sz="1800" b="0" i="0" u="none" strike="noStrike" cap="none" normalizeH="0" baseline="0" dirty="0">
              <a:ln>
                <a:noFill/>
              </a:ln>
              <a:solidFill>
                <a:schemeClr val="tx1"/>
              </a:solidFill>
              <a:effectLst/>
              <a:latin typeface="Arial" panose="020B0604020202020204" pitchFamily="34" charset="0"/>
            </a:endParaRPr>
          </a:p>
        </p:txBody>
      </p:sp>
      <p:sp>
        <p:nvSpPr>
          <p:cNvPr id="6" name="Rectangle 6">
            <a:extLst>
              <a:ext uri="{FF2B5EF4-FFF2-40B4-BE49-F238E27FC236}">
                <a16:creationId xmlns:a16="http://schemas.microsoft.com/office/drawing/2014/main" id="{32CCA0DC-7AC8-02B4-E6F9-D35B6EE613D4}"/>
              </a:ext>
            </a:extLst>
          </p:cNvPr>
          <p:cNvSpPr>
            <a:spLocks noChangeArrowheads="1"/>
          </p:cNvSpPr>
          <p:nvPr/>
        </p:nvSpPr>
        <p:spPr bwMode="auto">
          <a:xfrm>
            <a:off x="1587" y="53259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7" name="Rectangle 10">
            <a:extLst>
              <a:ext uri="{FF2B5EF4-FFF2-40B4-BE49-F238E27FC236}">
                <a16:creationId xmlns:a16="http://schemas.microsoft.com/office/drawing/2014/main" id="{4305960E-2F91-B6EE-3BE6-C90EE1AE7030}"/>
              </a:ext>
            </a:extLst>
          </p:cNvPr>
          <p:cNvSpPr>
            <a:spLocks noChangeArrowheads="1"/>
          </p:cNvSpPr>
          <p:nvPr/>
        </p:nvSpPr>
        <p:spPr bwMode="auto">
          <a:xfrm>
            <a:off x="1587" y="989791"/>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2862372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txEl>
                                              <p:pRg st="3" end="3"/>
                                            </p:txEl>
                                          </p:spTgt>
                                        </p:tgtEl>
                                        <p:attrNameLst>
                                          <p:attrName>style.visibility</p:attrName>
                                        </p:attrNameLst>
                                      </p:cBhvr>
                                      <p:to>
                                        <p:strVal val="visible"/>
                                      </p:to>
                                    </p:set>
                                    <p:animEffect transition="in" filter="fade">
                                      <p:cBhvr>
                                        <p:cTn id="22" dur="500"/>
                                        <p:tgtEl>
                                          <p:spTgt spid="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0">
            <a:extLst>
              <a:ext uri="{FF2B5EF4-FFF2-40B4-BE49-F238E27FC236}">
                <a16:creationId xmlns:a16="http://schemas.microsoft.com/office/drawing/2014/main" id="{C188D254-076F-E2AD-6519-A679EF854E8E}"/>
              </a:ext>
            </a:extLst>
          </p:cNvPr>
          <p:cNvSpPr>
            <a:spLocks noGrp="1"/>
          </p:cNvSpPr>
          <p:nvPr>
            <p:ph type="title"/>
          </p:nvPr>
        </p:nvSpPr>
        <p:spPr>
          <a:xfrm>
            <a:off x="892573" y="388683"/>
            <a:ext cx="8872484" cy="993775"/>
          </a:xfrm>
        </p:spPr>
        <p:txBody>
          <a:bodyPr/>
          <a:lstStyle/>
          <a:p>
            <a:pPr eaLnBrk="1" hangingPunct="1"/>
            <a:r>
              <a:rPr lang="en-GB" altLang="en-US" sz="3200" dirty="0">
                <a:solidFill>
                  <a:srgbClr val="23A7F9"/>
                </a:solidFill>
                <a:latin typeface="Twinkl" panose="02000000000000000000" pitchFamily="2" charset="77"/>
              </a:rPr>
              <a:t>Who’s Who</a:t>
            </a:r>
          </a:p>
        </p:txBody>
      </p:sp>
      <p:sp>
        <p:nvSpPr>
          <p:cNvPr id="9" name="Content Placeholder 21">
            <a:extLst>
              <a:ext uri="{FF2B5EF4-FFF2-40B4-BE49-F238E27FC236}">
                <a16:creationId xmlns:a16="http://schemas.microsoft.com/office/drawing/2014/main" id="{3D42CC5A-C810-B23B-C27E-F87823016A72}"/>
              </a:ext>
            </a:extLst>
          </p:cNvPr>
          <p:cNvSpPr txBox="1">
            <a:spLocks/>
          </p:cNvSpPr>
          <p:nvPr/>
        </p:nvSpPr>
        <p:spPr>
          <a:xfrm>
            <a:off x="755650" y="1319787"/>
            <a:ext cx="7632700" cy="863284"/>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Bef>
                <a:spcPts val="1200"/>
              </a:spcBef>
              <a:spcAft>
                <a:spcPts val="800"/>
              </a:spcAft>
            </a:pPr>
            <a:r>
              <a:rPr lang="en-GB" altLang="en-US" sz="1600" dirty="0">
                <a:ea typeface="Calibri" panose="020F0502020204030204" pitchFamily="34" charset="0"/>
              </a:rPr>
              <a:t>Headteacher – Mrs Zoë Staines</a:t>
            </a:r>
          </a:p>
          <a:p>
            <a:pPr>
              <a:lnSpc>
                <a:spcPct val="10700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Teacher – Miss Amy White</a:t>
            </a:r>
          </a:p>
          <a:p>
            <a:pPr>
              <a:lnSpc>
                <a:spcPct val="10700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SEN Teacher – Miss Wendy Yolland</a:t>
            </a:r>
          </a:p>
        </p:txBody>
      </p:sp>
      <p:pic>
        <p:nvPicPr>
          <p:cNvPr id="3" name="Picture 2">
            <a:extLst>
              <a:ext uri="{FF2B5EF4-FFF2-40B4-BE49-F238E27FC236}">
                <a16:creationId xmlns:a16="http://schemas.microsoft.com/office/drawing/2014/main" id="{E7C1F368-97BC-4D51-2F7B-C65D1046030C}"/>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362417" y="4527947"/>
            <a:ext cx="667118" cy="1444482"/>
          </a:xfrm>
          <a:prstGeom prst="rect">
            <a:avLst/>
          </a:prstGeom>
        </p:spPr>
      </p:pic>
      <p:pic>
        <p:nvPicPr>
          <p:cNvPr id="10" name="Picture 9">
            <a:extLst>
              <a:ext uri="{FF2B5EF4-FFF2-40B4-BE49-F238E27FC236}">
                <a16:creationId xmlns:a16="http://schemas.microsoft.com/office/drawing/2014/main" id="{FAA49458-BBDA-9C16-A1A8-336A0D3D611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905783" y="4485208"/>
            <a:ext cx="611914" cy="1524711"/>
          </a:xfrm>
          <a:prstGeom prst="rect">
            <a:avLst/>
          </a:prstGeom>
        </p:spPr>
      </p:pic>
      <p:pic>
        <p:nvPicPr>
          <p:cNvPr id="11" name="Picture 10">
            <a:extLst>
              <a:ext uri="{FF2B5EF4-FFF2-40B4-BE49-F238E27FC236}">
                <a16:creationId xmlns:a16="http://schemas.microsoft.com/office/drawing/2014/main" id="{94863E9B-D3A1-1A48-54F2-89C2CE7C87E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014594" y="4677678"/>
            <a:ext cx="900348" cy="1476058"/>
          </a:xfrm>
          <a:prstGeom prst="rect">
            <a:avLst/>
          </a:prstGeom>
        </p:spPr>
      </p:pic>
      <p:pic>
        <p:nvPicPr>
          <p:cNvPr id="14" name="Picture 13">
            <a:extLst>
              <a:ext uri="{FF2B5EF4-FFF2-40B4-BE49-F238E27FC236}">
                <a16:creationId xmlns:a16="http://schemas.microsoft.com/office/drawing/2014/main" id="{A4372BEB-656A-5362-839A-E70B7D896BFF}"/>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69252" y="4643217"/>
            <a:ext cx="473950" cy="1442982"/>
          </a:xfrm>
          <a:prstGeom prst="rect">
            <a:avLst/>
          </a:prstGeom>
        </p:spPr>
      </p:pic>
      <p:sp>
        <p:nvSpPr>
          <p:cNvPr id="5" name="TextBox 4">
            <a:extLst>
              <a:ext uri="{FF2B5EF4-FFF2-40B4-BE49-F238E27FC236}">
                <a16:creationId xmlns:a16="http://schemas.microsoft.com/office/drawing/2014/main" id="{2078A08F-8EC7-267C-5301-699ABBCC9E11}"/>
              </a:ext>
            </a:extLst>
          </p:cNvPr>
          <p:cNvSpPr txBox="1"/>
          <p:nvPr/>
        </p:nvSpPr>
        <p:spPr>
          <a:xfrm>
            <a:off x="892573" y="2972976"/>
            <a:ext cx="2893027" cy="2012667"/>
          </a:xfrm>
          <a:prstGeom prst="rect">
            <a:avLst/>
          </a:prstGeom>
          <a:noFill/>
        </p:spPr>
        <p:txBody>
          <a:bodyPr wrap="square" rtlCol="0">
            <a:spAutoFit/>
          </a:bodyPr>
          <a:lstStyle/>
          <a:p>
            <a:pPr>
              <a:lnSpc>
                <a:spcPct val="107000"/>
              </a:lnSpc>
              <a:spcBef>
                <a:spcPts val="1200"/>
              </a:spcBef>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Office Team</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Anne Barefield</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Miss Clare Mullan</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Emily Chatterton</a:t>
            </a:r>
          </a:p>
          <a:p>
            <a:pPr>
              <a:spcBef>
                <a:spcPts val="1200"/>
              </a:spcBef>
              <a:spcAft>
                <a:spcPts val="800"/>
              </a:spcAft>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6E0F3DEA-6763-1FFB-5FDB-086C703096A3}"/>
              </a:ext>
            </a:extLst>
          </p:cNvPr>
          <p:cNvSpPr txBox="1"/>
          <p:nvPr/>
        </p:nvSpPr>
        <p:spPr>
          <a:xfrm>
            <a:off x="5570380" y="1188722"/>
            <a:ext cx="2893027" cy="3936270"/>
          </a:xfrm>
          <a:prstGeom prst="rect">
            <a:avLst/>
          </a:prstGeom>
          <a:noFill/>
        </p:spPr>
        <p:txBody>
          <a:bodyPr wrap="square" rtlCol="0">
            <a:spAutoFit/>
          </a:bodyPr>
          <a:lstStyle/>
          <a:p>
            <a:pPr>
              <a:lnSpc>
                <a:spcPct val="107000"/>
              </a:lnSpc>
              <a:spcBef>
                <a:spcPts val="1200"/>
              </a:spcBef>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Early Years Educators</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Shahnaz Begum</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Miss Nawal </a:t>
            </a:r>
            <a:r>
              <a:rPr lang="en-GB" altLang="en-US" sz="1600" dirty="0" err="1">
                <a:latin typeface="Twinkl" panose="02000000000000000000" pitchFamily="2" charset="77"/>
                <a:ea typeface="Calibri" panose="020F0502020204030204" pitchFamily="34" charset="0"/>
                <a:cs typeface="Times New Roman" panose="02020603050405020304" pitchFamily="18" charset="0"/>
              </a:rPr>
              <a:t>Elhoussaini</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Saima Nazli</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Shazia Parveen</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Trina Richards</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Janine Underwood</a:t>
            </a:r>
          </a:p>
          <a:p>
            <a:pPr>
              <a:lnSpc>
                <a:spcPts val="1020"/>
              </a:lnSpc>
              <a:spcBef>
                <a:spcPts val="1200"/>
              </a:spcBef>
              <a:spcAft>
                <a:spcPts val="800"/>
              </a:spcAft>
            </a:pPr>
            <a:r>
              <a:rPr lang="en-GB" altLang="en-US" sz="1600" dirty="0">
                <a:latin typeface="Twinkl" panose="02000000000000000000" pitchFamily="2" charset="77"/>
                <a:ea typeface="Calibri" panose="020F0502020204030204" pitchFamily="34" charset="0"/>
                <a:cs typeface="Times New Roman" panose="02020603050405020304" pitchFamily="18" charset="0"/>
              </a:rPr>
              <a:t>Mrs Karamat Yaqub</a:t>
            </a:r>
          </a:p>
          <a:p>
            <a:pPr>
              <a:lnSpc>
                <a:spcPts val="1020"/>
              </a:lnSpc>
              <a:spcBef>
                <a:spcPts val="1200"/>
              </a:spcBef>
              <a:spcAft>
                <a:spcPts val="800"/>
              </a:spcAft>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spcBef>
                <a:spcPts val="1200"/>
              </a:spcBef>
              <a:spcAft>
                <a:spcPts val="800"/>
              </a:spcAft>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803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 presetClass="entr" presetSubtype="0"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uiExpand="1" build="p"/>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05260094-8A27-8333-6E36-F5737BAEE5CF}"/>
              </a:ext>
            </a:extLst>
          </p:cNvPr>
          <p:cNvSpPr>
            <a:spLocks noGrp="1"/>
          </p:cNvSpPr>
          <p:nvPr>
            <p:ph type="title"/>
          </p:nvPr>
        </p:nvSpPr>
        <p:spPr>
          <a:xfrm>
            <a:off x="356652" y="438328"/>
            <a:ext cx="8430695" cy="993775"/>
          </a:xfrm>
        </p:spPr>
        <p:txBody>
          <a:bodyPr/>
          <a:lstStyle/>
          <a:p>
            <a:pPr algn="ctr" eaLnBrk="1" hangingPunct="1"/>
            <a:r>
              <a:rPr lang="en-GB" altLang="en-US" sz="3600" dirty="0">
                <a:solidFill>
                  <a:srgbClr val="23A7F9"/>
                </a:solidFill>
                <a:latin typeface="Twinkl" panose="02000000000000000000" pitchFamily="2" charset="77"/>
              </a:rPr>
              <a:t>Daily Timetable</a:t>
            </a:r>
          </a:p>
        </p:txBody>
      </p:sp>
      <p:sp>
        <p:nvSpPr>
          <p:cNvPr id="9" name="Content Placeholder 21">
            <a:extLst>
              <a:ext uri="{FF2B5EF4-FFF2-40B4-BE49-F238E27FC236}">
                <a16:creationId xmlns:a16="http://schemas.microsoft.com/office/drawing/2014/main" id="{79BD97F6-BAD3-CE0A-192C-B051F41E8B47}"/>
              </a:ext>
            </a:extLst>
          </p:cNvPr>
          <p:cNvSpPr txBox="1">
            <a:spLocks/>
          </p:cNvSpPr>
          <p:nvPr/>
        </p:nvSpPr>
        <p:spPr>
          <a:xfrm>
            <a:off x="755650" y="1514475"/>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Daily Timetable: </a:t>
            </a:r>
          </a:p>
          <a:p>
            <a:pPr marL="0" indent="0">
              <a:lnSpc>
                <a:spcPts val="82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   Breakfast club: 0800 - 0845</a:t>
            </a:r>
          </a:p>
          <a:p>
            <a:pPr marL="0" indent="0">
              <a:lnSpc>
                <a:spcPts val="82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   Morning: 0845 – 1145</a:t>
            </a:r>
          </a:p>
          <a:p>
            <a:pPr marL="0" indent="0">
              <a:lnSpc>
                <a:spcPts val="82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   Lunch: 1145 – 1215</a:t>
            </a:r>
          </a:p>
          <a:p>
            <a:pPr marL="0" indent="0">
              <a:lnSpc>
                <a:spcPts val="82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   Afternoon: 1215-1515 </a:t>
            </a:r>
          </a:p>
          <a:p>
            <a:pPr marL="0" indent="0">
              <a:lnSpc>
                <a:spcPts val="820"/>
              </a:lnSpc>
              <a:spcAft>
                <a:spcPts val="800"/>
              </a:spcAft>
              <a:buNone/>
            </a:pPr>
            <a:r>
              <a:rPr lang="en-GB" altLang="en-US" sz="1600" dirty="0">
                <a:latin typeface="Twinkl" panose="02000000000000000000" pitchFamily="2" charset="77"/>
                <a:ea typeface="Calibri" panose="020F0502020204030204" pitchFamily="34" charset="0"/>
                <a:cs typeface="Times New Roman" panose="02020603050405020304" pitchFamily="18" charset="0"/>
              </a:rPr>
              <a:t>   Afterschool Care: 1515 – 1615</a:t>
            </a:r>
          </a:p>
          <a:p>
            <a:pPr marL="0" indent="0">
              <a:lnSpc>
                <a:spcPts val="820"/>
              </a:lnSpc>
              <a:spcAft>
                <a:spcPts val="800"/>
              </a:spcAft>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Important Dates: </a:t>
            </a:r>
            <a:r>
              <a:rPr lang="en-GB" altLang="en-US" sz="1600" dirty="0">
                <a:latin typeface="Twinkl" panose="02000000000000000000" pitchFamily="2" charset="77"/>
                <a:ea typeface="Calibri" panose="020F0502020204030204" pitchFamily="34" charset="0"/>
                <a:cs typeface="Times New Roman" panose="02020603050405020304" pitchFamily="18" charset="0"/>
              </a:rPr>
              <a:t>Important dates and events are included in our regular newsletters and can also be found on our school website. </a:t>
            </a:r>
          </a:p>
          <a:p>
            <a:pPr marL="0" indent="0">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descr="Calendar&#10;&#10;Description automatically generated">
            <a:extLst>
              <a:ext uri="{FF2B5EF4-FFF2-40B4-BE49-F238E27FC236}">
                <a16:creationId xmlns:a16="http://schemas.microsoft.com/office/drawing/2014/main" id="{3371EB25-6920-2532-1A73-C5972E0BB7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62241" y="4442474"/>
            <a:ext cx="2090054" cy="1643837"/>
          </a:xfrm>
          <a:prstGeom prst="rect">
            <a:avLst/>
          </a:prstGeom>
        </p:spPr>
      </p:pic>
      <p:pic>
        <p:nvPicPr>
          <p:cNvPr id="4" name="Picture 3" descr="A child holding a clock&#10;&#10;Description automatically generated with low confidence">
            <a:extLst>
              <a:ext uri="{FF2B5EF4-FFF2-40B4-BE49-F238E27FC236}">
                <a16:creationId xmlns:a16="http://schemas.microsoft.com/office/drawing/2014/main" id="{FA35CF5D-12EF-8B83-2E39-39C9F5AB9E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62241" y="1352265"/>
            <a:ext cx="2026109" cy="2176272"/>
          </a:xfrm>
          <a:prstGeom prst="rect">
            <a:avLst/>
          </a:prstGeom>
        </p:spPr>
      </p:pic>
    </p:spTree>
    <p:extLst>
      <p:ext uri="{BB962C8B-B14F-4D97-AF65-F5344CB8AC3E}">
        <p14:creationId xmlns:p14="http://schemas.microsoft.com/office/powerpoint/2010/main" val="36350419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7" end="7"/>
                                            </p:txEl>
                                          </p:spTgt>
                                        </p:tgtEl>
                                        <p:attrNameLst>
                                          <p:attrName>style.visibility</p:attrName>
                                        </p:attrNameLst>
                                      </p:cBhvr>
                                      <p:to>
                                        <p:strVal val="visible"/>
                                      </p:to>
                                    </p:set>
                                    <p:animEffect transition="in" filter="fade">
                                      <p:cBhvr>
                                        <p:cTn id="37"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29F5AB8B-B66D-B912-F423-C1B1FABAF270}"/>
              </a:ext>
            </a:extLst>
          </p:cNvPr>
          <p:cNvSpPr>
            <a:spLocks noGrp="1"/>
          </p:cNvSpPr>
          <p:nvPr>
            <p:ph type="title"/>
          </p:nvPr>
        </p:nvSpPr>
        <p:spPr>
          <a:xfrm>
            <a:off x="3407664" y="547557"/>
            <a:ext cx="8220075" cy="993775"/>
          </a:xfrm>
        </p:spPr>
        <p:txBody>
          <a:bodyPr/>
          <a:lstStyle/>
          <a:p>
            <a:pPr eaLnBrk="1" hangingPunct="1"/>
            <a:r>
              <a:rPr lang="en-GB" altLang="en-US" sz="3600" dirty="0">
                <a:solidFill>
                  <a:srgbClr val="23A7F9"/>
                </a:solidFill>
                <a:latin typeface="Twinkl" panose="02000000000000000000" pitchFamily="2" charset="77"/>
              </a:rPr>
              <a:t>Clothing</a:t>
            </a:r>
          </a:p>
        </p:txBody>
      </p:sp>
      <p:sp>
        <p:nvSpPr>
          <p:cNvPr id="9" name="Content Placeholder 21">
            <a:extLst>
              <a:ext uri="{FF2B5EF4-FFF2-40B4-BE49-F238E27FC236}">
                <a16:creationId xmlns:a16="http://schemas.microsoft.com/office/drawing/2014/main" id="{74BA9400-05B5-9C26-3F2E-DB4FA9C7C2B8}"/>
              </a:ext>
            </a:extLst>
          </p:cNvPr>
          <p:cNvSpPr txBox="1">
            <a:spLocks/>
          </p:cNvSpPr>
          <p:nvPr/>
        </p:nvSpPr>
        <p:spPr>
          <a:xfrm>
            <a:off x="853186" y="1473200"/>
            <a:ext cx="7632700" cy="4589463"/>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Aft>
                <a:spcPts val="800"/>
              </a:spcAft>
              <a:buNone/>
            </a:pP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Dress for mess, not to impress! </a:t>
            </a:r>
          </a:p>
          <a:p>
            <a:pPr>
              <a:lnSpc>
                <a:spcPct val="107000"/>
              </a:lnSpc>
              <a:spcAft>
                <a:spcPts val="800"/>
              </a:spcAft>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We get messy and dirty at Nursery. Please do not put your child in their best clothes.</a:t>
            </a:r>
          </a:p>
          <a:p>
            <a:pPr>
              <a:lnSpc>
                <a:spcPct val="107000"/>
              </a:lnSpc>
              <a:spcAft>
                <a:spcPts val="800"/>
              </a:spcAft>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Clothing should also be appropriate for the weather as children go outside everyday, whatever the weather.</a:t>
            </a:r>
            <a:endPar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endParaRPr>
          </a:p>
          <a:p>
            <a:pPr>
              <a:lnSpc>
                <a:spcPct val="107000"/>
              </a:lnSpc>
              <a:spcAft>
                <a:spcPts val="800"/>
              </a:spcAft>
            </a:pP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Please ensure that all clothing that your child wears or brings into school, is clearly named.</a:t>
            </a:r>
          </a:p>
          <a:p>
            <a:pPr>
              <a:lnSpc>
                <a:spcPct val="107000"/>
              </a:lnSpc>
              <a:spcAft>
                <a:spcPts val="800"/>
              </a:spcAft>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It is useful to leave a named bag of spare clothes </a:t>
            </a: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(named) </a:t>
            </a: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at Nursery.</a:t>
            </a:r>
          </a:p>
          <a:p>
            <a:pPr>
              <a:lnSpc>
                <a:spcPct val="107000"/>
              </a:lnSpc>
              <a:spcAft>
                <a:spcPts val="800"/>
              </a:spcAft>
            </a:pP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Nappies</a:t>
            </a: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 – please ensure you bring a named bag of suitable nappies and wipes, which can be left at Nursery for your child’s use.</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descr="Logo&#10;&#10;Description automatically generated with medium confidence">
            <a:extLst>
              <a:ext uri="{FF2B5EF4-FFF2-40B4-BE49-F238E27FC236}">
                <a16:creationId xmlns:a16="http://schemas.microsoft.com/office/drawing/2014/main" id="{1CDB2C72-DB8A-4EFC-6EBA-3BF877F2453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58114" y="615689"/>
            <a:ext cx="762000" cy="1469799"/>
          </a:xfrm>
          <a:prstGeom prst="rect">
            <a:avLst/>
          </a:prstGeom>
        </p:spPr>
      </p:pic>
      <p:pic>
        <p:nvPicPr>
          <p:cNvPr id="10" name="Picture 9">
            <a:extLst>
              <a:ext uri="{FF2B5EF4-FFF2-40B4-BE49-F238E27FC236}">
                <a16:creationId xmlns:a16="http://schemas.microsoft.com/office/drawing/2014/main" id="{2CF271ED-3DB5-A320-8447-07E05EF775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7757795" y="5103214"/>
            <a:ext cx="728091" cy="1322856"/>
          </a:xfrm>
          <a:prstGeom prst="rect">
            <a:avLst/>
          </a:prstGeom>
        </p:spPr>
      </p:pic>
    </p:spTree>
    <p:extLst>
      <p:ext uri="{BB962C8B-B14F-4D97-AF65-F5344CB8AC3E}">
        <p14:creationId xmlns:p14="http://schemas.microsoft.com/office/powerpoint/2010/main" val="2017906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fade">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B2F14E54-FD4E-2576-56BE-D9095C2FDB44}"/>
              </a:ext>
            </a:extLst>
          </p:cNvPr>
          <p:cNvSpPr>
            <a:spLocks noGrp="1"/>
          </p:cNvSpPr>
          <p:nvPr>
            <p:ph type="title"/>
          </p:nvPr>
        </p:nvSpPr>
        <p:spPr>
          <a:xfrm>
            <a:off x="2680866" y="520700"/>
            <a:ext cx="8220075" cy="993775"/>
          </a:xfrm>
        </p:spPr>
        <p:txBody>
          <a:bodyPr/>
          <a:lstStyle/>
          <a:p>
            <a:pPr eaLnBrk="1" hangingPunct="1"/>
            <a:r>
              <a:rPr lang="en-GB" altLang="en-US" sz="3600" dirty="0">
                <a:solidFill>
                  <a:srgbClr val="23A7F9"/>
                </a:solidFill>
                <a:latin typeface="Twinkl" panose="02000000000000000000" pitchFamily="2" charset="77"/>
              </a:rPr>
              <a:t>Food and Drink</a:t>
            </a:r>
          </a:p>
        </p:txBody>
      </p:sp>
      <p:sp>
        <p:nvSpPr>
          <p:cNvPr id="9" name="Content Placeholder 21">
            <a:extLst>
              <a:ext uri="{FF2B5EF4-FFF2-40B4-BE49-F238E27FC236}">
                <a16:creationId xmlns:a16="http://schemas.microsoft.com/office/drawing/2014/main" id="{12BDDAFF-4DE9-FDCD-DD2E-BA427B05052C}"/>
              </a:ext>
            </a:extLst>
          </p:cNvPr>
          <p:cNvSpPr txBox="1">
            <a:spLocks/>
          </p:cNvSpPr>
          <p:nvPr/>
        </p:nvSpPr>
        <p:spPr>
          <a:xfrm>
            <a:off x="755650" y="1514475"/>
            <a:ext cx="7632700" cy="4578350"/>
          </a:xfrm>
          <a:prstGeom prst="roundRect">
            <a:avLst>
              <a:gd name="adj" fmla="val 2583"/>
            </a:avLst>
          </a:prstGeom>
        </p:spPr>
        <p:txBody>
          <a:bodyPr lIns="108000" tIns="108000" rIns="108000" bIns="108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Lunch:</a:t>
            </a:r>
            <a:r>
              <a:rPr lang="en-GB" sz="1600" dirty="0">
                <a:latin typeface="Twinkl" panose="02000000000000000000" pitchFamily="2" charset="77"/>
                <a:ea typeface="Calibri" panose="020F0502020204030204" pitchFamily="34" charset="0"/>
                <a:cs typeface="Times New Roman" panose="02020603050405020304" pitchFamily="18" charset="0"/>
              </a:rPr>
              <a:t> At lunchtime your child can have a small packed lunch prepared at home and brought into school. Lunchtime is between 1145 – 1215</a:t>
            </a:r>
          </a:p>
          <a:p>
            <a:pPr>
              <a:lnSpc>
                <a:spcPct val="107000"/>
              </a:lnSpc>
              <a:spcAft>
                <a:spcPts val="800"/>
              </a:spcAft>
              <a:defRPr/>
            </a:pPr>
            <a:r>
              <a:rPr lang="en-GB" sz="1600" dirty="0">
                <a:latin typeface="Twinkl" panose="02000000000000000000" pitchFamily="2" charset="77"/>
                <a:ea typeface="Calibri" panose="020F0502020204030204" pitchFamily="34" charset="0"/>
                <a:cs typeface="Times New Roman" panose="02020603050405020304" pitchFamily="18" charset="0"/>
              </a:rPr>
              <a:t>Packed lunches should support our school’s healthy eating policy. We can not heat up food. Please note that our school is a ‘nut free’ zone which means that all types of nuts are banned.</a:t>
            </a:r>
          </a:p>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Breakfast club</a:t>
            </a:r>
            <a:r>
              <a:rPr lang="en-GB" sz="1600" dirty="0">
                <a:latin typeface="Twinkl" panose="02000000000000000000" pitchFamily="2" charset="77"/>
                <a:ea typeface="Calibri" panose="020F0502020204030204" pitchFamily="34" charset="0"/>
                <a:cs typeface="Times New Roman" panose="02020603050405020304" pitchFamily="18" charset="0"/>
              </a:rPr>
              <a:t>: cereal, toast, milk and water are available for those attending.</a:t>
            </a:r>
          </a:p>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Snacks:</a:t>
            </a:r>
            <a:r>
              <a:rPr lang="en-GB" sz="1600" dirty="0">
                <a:latin typeface="Twinkl" panose="02000000000000000000" pitchFamily="2" charset="77"/>
                <a:ea typeface="Calibri" panose="020F0502020204030204" pitchFamily="34" charset="0"/>
                <a:cs typeface="Times New Roman" panose="02020603050405020304" pitchFamily="18" charset="0"/>
              </a:rPr>
              <a:t> Children have access to snacks throughout the day. This is normally fruit, vegetables, crackers, breadsticks, water and milk.  </a:t>
            </a:r>
          </a:p>
          <a:p>
            <a:pPr>
              <a:lnSpc>
                <a:spcPct val="107000"/>
              </a:lnSpc>
              <a:spcAft>
                <a:spcPts val="800"/>
              </a:spcAft>
              <a:defRPr/>
            </a:pPr>
            <a:r>
              <a:rPr lang="en-GB" sz="1600" b="1" dirty="0">
                <a:latin typeface="Twinkl" panose="02000000000000000000" pitchFamily="2" charset="77"/>
                <a:ea typeface="Calibri" panose="020F0502020204030204" pitchFamily="34" charset="0"/>
                <a:cs typeface="Times New Roman" panose="02020603050405020304" pitchFamily="18" charset="0"/>
              </a:rPr>
              <a:t>Please do not send your child with food or drink to Nursery, unless it is for their lunch. This is unnecessary as snack are available at all times and it also presents allergy risks.</a:t>
            </a:r>
          </a:p>
        </p:txBody>
      </p:sp>
      <p:pic>
        <p:nvPicPr>
          <p:cNvPr id="3" name="Picture 2" descr="A picture containing orange&#10;&#10;Description automatically generated">
            <a:extLst>
              <a:ext uri="{FF2B5EF4-FFF2-40B4-BE49-F238E27FC236}">
                <a16:creationId xmlns:a16="http://schemas.microsoft.com/office/drawing/2014/main" id="{869092A4-F52C-4E82-3365-57DB887FFF9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995296" y="479425"/>
            <a:ext cx="1397415" cy="1167896"/>
          </a:xfrm>
          <a:prstGeom prst="rect">
            <a:avLst/>
          </a:prstGeom>
        </p:spPr>
      </p:pic>
      <p:pic>
        <p:nvPicPr>
          <p:cNvPr id="10" name="Picture 9">
            <a:extLst>
              <a:ext uri="{FF2B5EF4-FFF2-40B4-BE49-F238E27FC236}">
                <a16:creationId xmlns:a16="http://schemas.microsoft.com/office/drawing/2014/main" id="{B97D512C-DB6A-E12C-A3E3-8E89977A1470}"/>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00200" y="479425"/>
            <a:ext cx="1352898" cy="1167896"/>
          </a:xfrm>
          <a:prstGeom prst="rect">
            <a:avLst/>
          </a:prstGeom>
        </p:spPr>
      </p:pic>
    </p:spTree>
    <p:extLst>
      <p:ext uri="{BB962C8B-B14F-4D97-AF65-F5344CB8AC3E}">
        <p14:creationId xmlns:p14="http://schemas.microsoft.com/office/powerpoint/2010/main" val="398604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fade">
                                      <p:cBhvr>
                                        <p:cTn id="27" dur="500"/>
                                        <p:tgtEl>
                                          <p:spTgt spid="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20">
            <a:extLst>
              <a:ext uri="{FF2B5EF4-FFF2-40B4-BE49-F238E27FC236}">
                <a16:creationId xmlns:a16="http://schemas.microsoft.com/office/drawing/2014/main" id="{A216827D-0715-56CD-0C50-9B9358A40504}"/>
              </a:ext>
            </a:extLst>
          </p:cNvPr>
          <p:cNvSpPr>
            <a:spLocks noGrp="1"/>
          </p:cNvSpPr>
          <p:nvPr>
            <p:ph type="title"/>
          </p:nvPr>
        </p:nvSpPr>
        <p:spPr>
          <a:xfrm>
            <a:off x="1091184" y="597662"/>
            <a:ext cx="8220075" cy="993775"/>
          </a:xfrm>
        </p:spPr>
        <p:txBody>
          <a:bodyPr/>
          <a:lstStyle/>
          <a:p>
            <a:pPr eaLnBrk="1" hangingPunct="1"/>
            <a:r>
              <a:rPr lang="en-GB" altLang="en-US" sz="3600" dirty="0">
                <a:solidFill>
                  <a:srgbClr val="23A7F9"/>
                </a:solidFill>
                <a:latin typeface="Twinkl" panose="02000000000000000000" pitchFamily="2" charset="77"/>
              </a:rPr>
              <a:t>Health</a:t>
            </a:r>
          </a:p>
        </p:txBody>
      </p:sp>
      <p:sp>
        <p:nvSpPr>
          <p:cNvPr id="16" name="Content Placeholder 21">
            <a:extLst>
              <a:ext uri="{FF2B5EF4-FFF2-40B4-BE49-F238E27FC236}">
                <a16:creationId xmlns:a16="http://schemas.microsoft.com/office/drawing/2014/main" id="{F3872675-4C83-15FF-3DC3-0C3EFAE649B3}"/>
              </a:ext>
            </a:extLst>
          </p:cNvPr>
          <p:cNvSpPr txBox="1">
            <a:spLocks/>
          </p:cNvSpPr>
          <p:nvPr/>
        </p:nvSpPr>
        <p:spPr>
          <a:xfrm>
            <a:off x="750887" y="1329869"/>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7000"/>
              </a:lnSpc>
              <a:spcAft>
                <a:spcPts val="800"/>
              </a:spcAft>
            </a:pPr>
            <a:r>
              <a:rPr lang="en-GB" altLang="en-US" sz="1600" b="1" dirty="0">
                <a:latin typeface="Twinkl" panose="02000000000000000000" pitchFamily="2" charset="77"/>
                <a:ea typeface="Calibri" panose="020F0502020204030204" pitchFamily="34" charset="0"/>
                <a:cs typeface="Times New Roman" panose="02020603050405020304" pitchFamily="18" charset="0"/>
              </a:rPr>
              <a:t>Health:</a:t>
            </a:r>
            <a:r>
              <a:rPr lang="en-GB" altLang="en-US" sz="1600" dirty="0">
                <a:latin typeface="Twinkl" panose="02000000000000000000" pitchFamily="2" charset="77"/>
                <a:ea typeface="Calibri" panose="020F0502020204030204" pitchFamily="34" charset="0"/>
                <a:cs typeface="Times New Roman" panose="02020603050405020304" pitchFamily="18" charset="0"/>
              </a:rPr>
              <a:t> </a:t>
            </a: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Staff need to be aware of your child’s medical background, in particular any allergies (e.g. bee stings, dairy food), any dietary restrictions (e.g. vegetarian or Halal) and any medical conditions that are important for us to know (e.g. asthma or eczema).</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r>
              <a:rPr lang="en-GB" sz="1600" dirty="0"/>
              <a:t>Children can suddenly become ill and it is important that we can contact you or another adult relative/friend at all times. It is useful if your emergency contact lives near to school, so it may be more appropriate to choose a friend instead of a family member for us to contact if we cannot reach you.</a:t>
            </a:r>
          </a:p>
          <a:p>
            <a:r>
              <a:rPr lang="en-GB" sz="1600" dirty="0"/>
              <a:t>Please ensure that the school is kept up to date with your contact details. If your child is unable to attend school due to illness, please telephone the school office to let us know.</a:t>
            </a:r>
          </a:p>
          <a:p>
            <a:r>
              <a:rPr lang="en-GB" sz="1600" b="1" dirty="0"/>
              <a:t>Calpol</a:t>
            </a:r>
            <a:r>
              <a:rPr lang="en-GB" sz="1600" dirty="0"/>
              <a:t> – if your child has had </a:t>
            </a:r>
            <a:r>
              <a:rPr lang="en-GB" sz="1600" dirty="0" err="1"/>
              <a:t>calpol</a:t>
            </a:r>
            <a:r>
              <a:rPr lang="en-GB" sz="1600" dirty="0"/>
              <a:t>, they are not well enough to be at Nursery.</a:t>
            </a:r>
          </a:p>
          <a:p>
            <a:r>
              <a:rPr lang="en-GB" sz="1600" b="1" dirty="0"/>
              <a:t>Outdoor play </a:t>
            </a:r>
            <a:r>
              <a:rPr lang="en-GB" sz="1600" dirty="0"/>
              <a:t>– if your child is not well enough to play outside, they are not well enough to be at Nursery.</a:t>
            </a:r>
          </a:p>
          <a:p>
            <a:pPr marL="0" indent="0">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17" name="Picture 1">
            <a:extLst>
              <a:ext uri="{FF2B5EF4-FFF2-40B4-BE49-F238E27FC236}">
                <a16:creationId xmlns:a16="http://schemas.microsoft.com/office/drawing/2014/main" id="{3674FAD2-625F-AA71-D6F4-318CE9EAD82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400544" y="550855"/>
            <a:ext cx="983043" cy="10405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2279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xEl>
                                              <p:pRg st="0" end="0"/>
                                            </p:txEl>
                                          </p:spTgt>
                                        </p:tgtEl>
                                        <p:attrNameLst>
                                          <p:attrName>style.visibility</p:attrName>
                                        </p:attrNameLst>
                                      </p:cBhvr>
                                      <p:to>
                                        <p:strVal val="visible"/>
                                      </p:to>
                                    </p:set>
                                    <p:animEffect transition="in" filter="fade">
                                      <p:cBhvr>
                                        <p:cTn id="7" dur="500"/>
                                        <p:tgtEl>
                                          <p:spTgt spid="1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6">
                                            <p:txEl>
                                              <p:pRg st="1" end="1"/>
                                            </p:txEl>
                                          </p:spTgt>
                                        </p:tgtEl>
                                        <p:attrNameLst>
                                          <p:attrName>style.visibility</p:attrName>
                                        </p:attrNameLst>
                                      </p:cBhvr>
                                      <p:to>
                                        <p:strVal val="visible"/>
                                      </p:to>
                                    </p:set>
                                    <p:animEffect transition="in" filter="fade">
                                      <p:cBhvr>
                                        <p:cTn id="12" dur="500"/>
                                        <p:tgtEl>
                                          <p:spTgt spid="1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6">
                                            <p:txEl>
                                              <p:pRg st="2" end="2"/>
                                            </p:txEl>
                                          </p:spTgt>
                                        </p:tgtEl>
                                        <p:attrNameLst>
                                          <p:attrName>style.visibility</p:attrName>
                                        </p:attrNameLst>
                                      </p:cBhvr>
                                      <p:to>
                                        <p:strVal val="visible"/>
                                      </p:to>
                                    </p:set>
                                    <p:animEffect transition="in" filter="fade">
                                      <p:cBhvr>
                                        <p:cTn id="17" dur="500"/>
                                        <p:tgtEl>
                                          <p:spTgt spid="1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6">
                                            <p:txEl>
                                              <p:pRg st="3" end="3"/>
                                            </p:txEl>
                                          </p:spTgt>
                                        </p:tgtEl>
                                        <p:attrNameLst>
                                          <p:attrName>style.visibility</p:attrName>
                                        </p:attrNameLst>
                                      </p:cBhvr>
                                      <p:to>
                                        <p:strVal val="visible"/>
                                      </p:to>
                                    </p:set>
                                    <p:animEffect transition="in" filter="fade">
                                      <p:cBhvr>
                                        <p:cTn id="22" dur="500"/>
                                        <p:tgtEl>
                                          <p:spTgt spid="1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6">
                                            <p:txEl>
                                              <p:pRg st="4" end="4"/>
                                            </p:txEl>
                                          </p:spTgt>
                                        </p:tgtEl>
                                        <p:attrNameLst>
                                          <p:attrName>style.visibility</p:attrName>
                                        </p:attrNameLst>
                                      </p:cBhvr>
                                      <p:to>
                                        <p:strVal val="visible"/>
                                      </p:to>
                                    </p:set>
                                    <p:animEffect transition="in" filter="fade">
                                      <p:cBhvr>
                                        <p:cTn id="27" dur="500"/>
                                        <p:tgtEl>
                                          <p:spTgt spid="16">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0">
            <a:extLst>
              <a:ext uri="{FF2B5EF4-FFF2-40B4-BE49-F238E27FC236}">
                <a16:creationId xmlns:a16="http://schemas.microsoft.com/office/drawing/2014/main" id="{48E50F49-D0D2-45CE-0443-39A758858D16}"/>
              </a:ext>
            </a:extLst>
          </p:cNvPr>
          <p:cNvSpPr>
            <a:spLocks noGrp="1"/>
          </p:cNvSpPr>
          <p:nvPr>
            <p:ph type="title"/>
          </p:nvPr>
        </p:nvSpPr>
        <p:spPr>
          <a:xfrm>
            <a:off x="923925" y="520700"/>
            <a:ext cx="8220075" cy="993775"/>
          </a:xfrm>
        </p:spPr>
        <p:txBody>
          <a:bodyPr/>
          <a:lstStyle/>
          <a:p>
            <a:r>
              <a:rPr lang="en-GB" dirty="0">
                <a:solidFill>
                  <a:srgbClr val="4DB1E3"/>
                </a:solidFill>
              </a:rPr>
              <a:t>Helping Us to Help Your Child</a:t>
            </a:r>
            <a:endParaRPr lang="en-GB" altLang="en-US" sz="3600" dirty="0">
              <a:solidFill>
                <a:srgbClr val="4DB1E3"/>
              </a:solidFill>
              <a:latin typeface="Twinkl" panose="02000000000000000000" pitchFamily="2" charset="77"/>
            </a:endParaRPr>
          </a:p>
        </p:txBody>
      </p:sp>
      <p:sp>
        <p:nvSpPr>
          <p:cNvPr id="7" name="Content Placeholder 21">
            <a:extLst>
              <a:ext uri="{FF2B5EF4-FFF2-40B4-BE49-F238E27FC236}">
                <a16:creationId xmlns:a16="http://schemas.microsoft.com/office/drawing/2014/main" id="{BAFF5A5C-E50D-7469-EE83-DA2FECE6C608}"/>
              </a:ext>
            </a:extLst>
          </p:cNvPr>
          <p:cNvSpPr txBox="1">
            <a:spLocks/>
          </p:cNvSpPr>
          <p:nvPr/>
        </p:nvSpPr>
        <p:spPr>
          <a:xfrm>
            <a:off x="755650" y="1514475"/>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0000"/>
              </a:lnSpc>
              <a:buNone/>
            </a:pPr>
            <a:r>
              <a:rPr lang="en-GB" dirty="0"/>
              <a:t>These are a few ways that you can help your child:</a:t>
            </a:r>
            <a:endParaRPr lang="en-GB" sz="1600" dirty="0"/>
          </a:p>
          <a:p>
            <a:pPr>
              <a:lnSpc>
                <a:spcPct val="100000"/>
              </a:lnSpc>
            </a:pPr>
            <a:r>
              <a:rPr lang="en-GB" dirty="0"/>
              <a:t>Ensure that </a:t>
            </a:r>
            <a:r>
              <a:rPr lang="en-GB" b="1" dirty="0"/>
              <a:t>all their belongings are named</a:t>
            </a:r>
            <a:r>
              <a:rPr lang="en-GB" dirty="0"/>
              <a:t> and they know what they look like!</a:t>
            </a:r>
          </a:p>
          <a:p>
            <a:pPr fontAlgn="base">
              <a:lnSpc>
                <a:spcPct val="100000"/>
              </a:lnSpc>
            </a:pPr>
            <a:r>
              <a:rPr lang="en-GB" dirty="0"/>
              <a:t>Support us by following our expectations, e.g. Not asking your child to come back to get things they have forgotten.</a:t>
            </a:r>
          </a:p>
          <a:p>
            <a:pPr fontAlgn="base">
              <a:lnSpc>
                <a:spcPct val="100000"/>
              </a:lnSpc>
            </a:pPr>
            <a:r>
              <a:rPr lang="en-GB" dirty="0"/>
              <a:t>Think about packaging in lunchboxes, for example, yoghurt tubes can be tricky to open. They also don’t need a 3 course meal!</a:t>
            </a:r>
          </a:p>
          <a:p>
            <a:pPr fontAlgn="base">
              <a:lnSpc>
                <a:spcPct val="100000"/>
              </a:lnSpc>
            </a:pPr>
            <a:r>
              <a:rPr lang="en-GB" dirty="0"/>
              <a:t>Help them to be independent with their toileting skills.</a:t>
            </a:r>
          </a:p>
          <a:p>
            <a:pPr fontAlgn="base">
              <a:lnSpc>
                <a:spcPct val="100000"/>
              </a:lnSpc>
            </a:pPr>
            <a:r>
              <a:rPr lang="en-GB" dirty="0"/>
              <a:t>Encourage them to sit and listen to stories.</a:t>
            </a:r>
          </a:p>
          <a:p>
            <a:pPr fontAlgn="base">
              <a:lnSpc>
                <a:spcPct val="100000"/>
              </a:lnSpc>
            </a:pPr>
            <a:r>
              <a:rPr lang="en-GB" dirty="0"/>
              <a:t>Practise sharing and taking turns.</a:t>
            </a:r>
          </a:p>
          <a:p>
            <a:pPr fontAlgn="base">
              <a:lnSpc>
                <a:spcPct val="100000"/>
              </a:lnSpc>
            </a:pPr>
            <a:r>
              <a:rPr lang="en-GB" dirty="0"/>
              <a:t>Please don’t allow your child to bring toys from home.</a:t>
            </a:r>
          </a:p>
          <a:p>
            <a:pPr fontAlgn="base">
              <a:lnSpc>
                <a:spcPct val="100000"/>
              </a:lnSpc>
            </a:pPr>
            <a:endParaRPr lang="en-GB" dirty="0"/>
          </a:p>
        </p:txBody>
      </p:sp>
      <p:pic>
        <p:nvPicPr>
          <p:cNvPr id="3" name="Picture 2">
            <a:extLst>
              <a:ext uri="{FF2B5EF4-FFF2-40B4-BE49-F238E27FC236}">
                <a16:creationId xmlns:a16="http://schemas.microsoft.com/office/drawing/2014/main" id="{80B15DD4-EC62-1465-0BB7-BDEE454C93B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134943" y="4544864"/>
            <a:ext cx="2447082" cy="1547961"/>
          </a:xfrm>
          <a:prstGeom prst="rect">
            <a:avLst/>
          </a:prstGeom>
        </p:spPr>
      </p:pic>
    </p:spTree>
    <p:extLst>
      <p:ext uri="{BB962C8B-B14F-4D97-AF65-F5344CB8AC3E}">
        <p14:creationId xmlns:p14="http://schemas.microsoft.com/office/powerpoint/2010/main" val="28068611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7">
                                            <p:txEl>
                                              <p:pRg st="4" end="4"/>
                                            </p:txEl>
                                          </p:spTgt>
                                        </p:tgtEl>
                                        <p:attrNameLst>
                                          <p:attrName>style.visibility</p:attrName>
                                        </p:attrNameLst>
                                      </p:cBhvr>
                                      <p:to>
                                        <p:strVal val="visible"/>
                                      </p:to>
                                    </p:set>
                                    <p:animEffect transition="in" filter="fade">
                                      <p:cBhvr>
                                        <p:cTn id="27" dur="500"/>
                                        <p:tgtEl>
                                          <p:spTgt spid="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7">
                                            <p:txEl>
                                              <p:pRg st="5" end="5"/>
                                            </p:txEl>
                                          </p:spTgt>
                                        </p:tgtEl>
                                        <p:attrNameLst>
                                          <p:attrName>style.visibility</p:attrName>
                                        </p:attrNameLst>
                                      </p:cBhvr>
                                      <p:to>
                                        <p:strVal val="visible"/>
                                      </p:to>
                                    </p:set>
                                    <p:animEffect transition="in" filter="fade">
                                      <p:cBhvr>
                                        <p:cTn id="32" dur="500"/>
                                        <p:tgtEl>
                                          <p:spTgt spid="7">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7">
                                            <p:txEl>
                                              <p:pRg st="6" end="6"/>
                                            </p:txEl>
                                          </p:spTgt>
                                        </p:tgtEl>
                                        <p:attrNameLst>
                                          <p:attrName>style.visibility</p:attrName>
                                        </p:attrNameLst>
                                      </p:cBhvr>
                                      <p:to>
                                        <p:strVal val="visible"/>
                                      </p:to>
                                    </p:set>
                                    <p:animEffect transition="in" filter="fade">
                                      <p:cBhvr>
                                        <p:cTn id="37" dur="500"/>
                                        <p:tgtEl>
                                          <p:spTgt spid="7">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7">
                                            <p:txEl>
                                              <p:pRg st="7" end="7"/>
                                            </p:txEl>
                                          </p:spTgt>
                                        </p:tgtEl>
                                        <p:attrNameLst>
                                          <p:attrName>style.visibility</p:attrName>
                                        </p:attrNameLst>
                                      </p:cBhvr>
                                      <p:to>
                                        <p:strVal val="visible"/>
                                      </p:to>
                                    </p:set>
                                    <p:animEffect transition="in" filter="fade">
                                      <p:cBhvr>
                                        <p:cTn id="42"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B2F14E54-FD4E-2576-56BE-D9095C2FDB44}"/>
              </a:ext>
            </a:extLst>
          </p:cNvPr>
          <p:cNvSpPr>
            <a:spLocks noGrp="1"/>
          </p:cNvSpPr>
          <p:nvPr>
            <p:ph type="title"/>
          </p:nvPr>
        </p:nvSpPr>
        <p:spPr>
          <a:xfrm>
            <a:off x="457200" y="479425"/>
            <a:ext cx="8220075" cy="993775"/>
          </a:xfrm>
        </p:spPr>
        <p:txBody>
          <a:bodyPr/>
          <a:lstStyle/>
          <a:p>
            <a:pPr algn="ctr"/>
            <a:r>
              <a:rPr lang="en-GB" sz="3000" dirty="0">
                <a:solidFill>
                  <a:srgbClr val="4DB1E3"/>
                </a:solidFill>
              </a:rPr>
              <a:t>A Typical Day</a:t>
            </a:r>
            <a:endParaRPr lang="en-GB" altLang="en-US" sz="3000" dirty="0">
              <a:solidFill>
                <a:srgbClr val="4DB1E3"/>
              </a:solidFill>
              <a:latin typeface="Twinkl" panose="02000000000000000000" pitchFamily="2" charset="77"/>
            </a:endParaRPr>
          </a:p>
        </p:txBody>
      </p:sp>
      <p:sp>
        <p:nvSpPr>
          <p:cNvPr id="9" name="Content Placeholder 21">
            <a:extLst>
              <a:ext uri="{FF2B5EF4-FFF2-40B4-BE49-F238E27FC236}">
                <a16:creationId xmlns:a16="http://schemas.microsoft.com/office/drawing/2014/main" id="{12BDDAFF-4DE9-FDCD-DD2E-BA427B05052C}"/>
              </a:ext>
            </a:extLst>
          </p:cNvPr>
          <p:cNvSpPr txBox="1">
            <a:spLocks/>
          </p:cNvSpPr>
          <p:nvPr/>
        </p:nvSpPr>
        <p:spPr>
          <a:xfrm>
            <a:off x="755650" y="1514475"/>
            <a:ext cx="7632700" cy="4578350"/>
          </a:xfrm>
          <a:prstGeom prst="roundRect">
            <a:avLst>
              <a:gd name="adj" fmla="val 2583"/>
            </a:avLst>
          </a:prstGeom>
        </p:spPr>
        <p:txBody>
          <a:bodyPr lIns="108000" tIns="108000" rIns="108000" bIns="108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indent="-342900">
              <a:lnSpc>
                <a:spcPct val="107000"/>
              </a:lnSpc>
              <a:spcAft>
                <a:spcPts val="800"/>
              </a:spcAft>
              <a:buAutoNum type="arabicParenR"/>
              <a:defRPr/>
            </a:pPr>
            <a:r>
              <a:rPr lang="en-GB" sz="1600" dirty="0">
                <a:ea typeface="Calibri" panose="020F0502020204030204" pitchFamily="34" charset="0"/>
              </a:rPr>
              <a:t>Circle Time - this is adult-led learning time, in which the children are expected to sit, listen, think and share ideas.</a:t>
            </a:r>
          </a:p>
          <a:p>
            <a:pPr marL="342900" indent="-342900">
              <a:lnSpc>
                <a:spcPct val="107000"/>
              </a:lnSpc>
              <a:spcAft>
                <a:spcPts val="800"/>
              </a:spcAft>
              <a:buAutoNum type="arabicParenR"/>
              <a:defRPr/>
            </a:pPr>
            <a:r>
              <a:rPr lang="en-GB" sz="1600" dirty="0">
                <a:ea typeface="Calibri" panose="020F0502020204030204" pitchFamily="34" charset="0"/>
              </a:rPr>
              <a:t>Free-flow – children have access to a range of activities that support our learning theme or specific skill. They can also play, explore and create their own games. Adults support the children to play co-operatively, use their imaginations and develop their knowledge.</a:t>
            </a:r>
          </a:p>
          <a:p>
            <a:pPr marL="342900" indent="-342900">
              <a:lnSpc>
                <a:spcPct val="107000"/>
              </a:lnSpc>
              <a:spcAft>
                <a:spcPts val="800"/>
              </a:spcAft>
              <a:buAutoNum type="arabicParenR"/>
              <a:defRPr/>
            </a:pPr>
            <a:r>
              <a:rPr lang="en-GB" sz="1600" dirty="0">
                <a:ea typeface="Calibri" panose="020F0502020204030204" pitchFamily="34" charset="0"/>
              </a:rPr>
              <a:t>Snack is available throughout the free-flow session. Children access this independently when they wish.</a:t>
            </a:r>
          </a:p>
          <a:p>
            <a:pPr marL="342900" indent="-342900">
              <a:lnSpc>
                <a:spcPct val="107000"/>
              </a:lnSpc>
              <a:spcAft>
                <a:spcPts val="800"/>
              </a:spcAft>
              <a:buAutoNum type="arabicParenR"/>
              <a:defRPr/>
            </a:pPr>
            <a:r>
              <a:rPr lang="en-GB" sz="1600" dirty="0">
                <a:ea typeface="Calibri" panose="020F0502020204030204" pitchFamily="34" charset="0"/>
              </a:rPr>
              <a:t>Circle Time – this final part of the session includes singing and stories.</a:t>
            </a:r>
          </a:p>
          <a:p>
            <a:pPr marL="0" indent="0">
              <a:lnSpc>
                <a:spcPct val="107000"/>
              </a:lnSpc>
              <a:spcAft>
                <a:spcPts val="800"/>
              </a:spcAft>
              <a:buNone/>
              <a:defRPr/>
            </a:pPr>
            <a:endParaRPr lang="en-GB" sz="1600" dirty="0">
              <a:ea typeface="Calibri" panose="020F0502020204030204" pitchFamily="34" charset="0"/>
            </a:endParaRPr>
          </a:p>
          <a:p>
            <a:pPr marL="0" indent="0">
              <a:lnSpc>
                <a:spcPct val="107000"/>
              </a:lnSpc>
              <a:spcAft>
                <a:spcPts val="800"/>
              </a:spcAft>
              <a:buNone/>
              <a:defRPr/>
            </a:pPr>
            <a:endParaRPr lang="en-GB" sz="12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3" name="Picture 2" descr="A picture containing text&#10;&#10;Description automatically generated">
            <a:extLst>
              <a:ext uri="{FF2B5EF4-FFF2-40B4-BE49-F238E27FC236}">
                <a16:creationId xmlns:a16="http://schemas.microsoft.com/office/drawing/2014/main" id="{0854F8CF-77D1-A980-5188-676505E81BC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04696" y="4508944"/>
            <a:ext cx="1063225" cy="1669161"/>
          </a:xfrm>
          <a:prstGeom prst="rect">
            <a:avLst/>
          </a:prstGeom>
        </p:spPr>
      </p:pic>
      <p:pic>
        <p:nvPicPr>
          <p:cNvPr id="5" name="Picture 4" descr="A picture containing toy, doll, vector graphics&#10;&#10;Description automatically generated">
            <a:extLst>
              <a:ext uri="{FF2B5EF4-FFF2-40B4-BE49-F238E27FC236}">
                <a16:creationId xmlns:a16="http://schemas.microsoft.com/office/drawing/2014/main" id="{ED03488F-5D8C-62BD-CF4D-7B46FCE023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6506" y="4922780"/>
            <a:ext cx="1063225" cy="1224784"/>
          </a:xfrm>
          <a:prstGeom prst="rect">
            <a:avLst/>
          </a:prstGeom>
        </p:spPr>
      </p:pic>
      <p:sp>
        <p:nvSpPr>
          <p:cNvPr id="2" name="TextBox 1">
            <a:extLst>
              <a:ext uri="{FF2B5EF4-FFF2-40B4-BE49-F238E27FC236}">
                <a16:creationId xmlns:a16="http://schemas.microsoft.com/office/drawing/2014/main" id="{8CF40723-08A6-609D-BA65-39C502D57D7B}"/>
              </a:ext>
            </a:extLst>
          </p:cNvPr>
          <p:cNvSpPr txBox="1"/>
          <p:nvPr/>
        </p:nvSpPr>
        <p:spPr>
          <a:xfrm>
            <a:off x="1659731" y="5118437"/>
            <a:ext cx="5665394" cy="1015663"/>
          </a:xfrm>
          <a:prstGeom prst="rect">
            <a:avLst/>
          </a:prstGeom>
          <a:noFill/>
        </p:spPr>
        <p:txBody>
          <a:bodyPr wrap="square" rtlCol="0">
            <a:spAutoFit/>
          </a:bodyPr>
          <a:lstStyle/>
          <a:p>
            <a:r>
              <a:rPr lang="en-US" sz="1200" dirty="0"/>
              <a:t>We are a school, rather than playgroup or day nursery. </a:t>
            </a:r>
          </a:p>
          <a:p>
            <a:r>
              <a:rPr lang="en-US" sz="1200" dirty="0"/>
              <a:t>Our Circle Time is widely </a:t>
            </a:r>
            <a:r>
              <a:rPr lang="en-US" sz="1200" dirty="0" err="1"/>
              <a:t>recognised</a:t>
            </a:r>
            <a:r>
              <a:rPr lang="en-US" sz="1200" dirty="0"/>
              <a:t> for enabling outstanding learning opportunities.</a:t>
            </a:r>
          </a:p>
          <a:p>
            <a:r>
              <a:rPr lang="en-US" sz="1200" dirty="0"/>
              <a:t>It’s vital that children are on time, as it is embarrassing for children coming in late to group time and it’s disruptive to class learning.</a:t>
            </a:r>
          </a:p>
        </p:txBody>
      </p:sp>
    </p:spTree>
    <p:extLst>
      <p:ext uri="{BB962C8B-B14F-4D97-AF65-F5344CB8AC3E}">
        <p14:creationId xmlns:p14="http://schemas.microsoft.com/office/powerpoint/2010/main" val="2357602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fade">
                                      <p:cBhvr>
                                        <p:cTn id="22" dur="500"/>
                                        <p:tgtEl>
                                          <p:spTgt spid="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20">
            <a:extLst>
              <a:ext uri="{FF2B5EF4-FFF2-40B4-BE49-F238E27FC236}">
                <a16:creationId xmlns:a16="http://schemas.microsoft.com/office/drawing/2014/main" id="{96A83C21-C126-FABB-7187-A45BD1D48E12}"/>
              </a:ext>
            </a:extLst>
          </p:cNvPr>
          <p:cNvSpPr>
            <a:spLocks noGrp="1"/>
          </p:cNvSpPr>
          <p:nvPr>
            <p:ph type="title"/>
          </p:nvPr>
        </p:nvSpPr>
        <p:spPr>
          <a:xfrm>
            <a:off x="2046922" y="528637"/>
            <a:ext cx="8220075" cy="993775"/>
          </a:xfrm>
        </p:spPr>
        <p:txBody>
          <a:bodyPr/>
          <a:lstStyle/>
          <a:p>
            <a:pPr eaLnBrk="1" hangingPunct="1"/>
            <a:r>
              <a:rPr lang="en-GB" altLang="en-US" sz="3600" dirty="0">
                <a:solidFill>
                  <a:srgbClr val="DD215B"/>
                </a:solidFill>
                <a:latin typeface="Twinkl" panose="02000000000000000000" pitchFamily="2" charset="77"/>
              </a:rPr>
              <a:t>E</a:t>
            </a:r>
            <a:r>
              <a:rPr lang="en-GB" altLang="en-US" sz="3600" dirty="0">
                <a:solidFill>
                  <a:srgbClr val="F3CA4C"/>
                </a:solidFill>
                <a:latin typeface="Twinkl" panose="02000000000000000000" pitchFamily="2" charset="77"/>
              </a:rPr>
              <a:t>a</a:t>
            </a:r>
            <a:r>
              <a:rPr lang="en-GB" altLang="en-US" sz="3600" dirty="0">
                <a:solidFill>
                  <a:srgbClr val="23A7F9"/>
                </a:solidFill>
                <a:latin typeface="Twinkl" panose="02000000000000000000" pitchFamily="2" charset="77"/>
              </a:rPr>
              <a:t>r</a:t>
            </a:r>
            <a:r>
              <a:rPr lang="en-GB" altLang="en-US" sz="3600" dirty="0">
                <a:solidFill>
                  <a:srgbClr val="FF7E00"/>
                </a:solidFill>
                <a:latin typeface="Twinkl" panose="02000000000000000000" pitchFamily="2" charset="77"/>
              </a:rPr>
              <a:t>l</a:t>
            </a:r>
            <a:r>
              <a:rPr lang="en-GB" altLang="en-US" sz="3600" dirty="0">
                <a:solidFill>
                  <a:srgbClr val="92CE30"/>
                </a:solidFill>
                <a:latin typeface="Twinkl" panose="02000000000000000000" pitchFamily="2" charset="77"/>
              </a:rPr>
              <a:t>y</a:t>
            </a:r>
            <a:r>
              <a:rPr lang="en-GB" altLang="en-US" sz="3600" dirty="0">
                <a:latin typeface="Twinkl" panose="02000000000000000000" pitchFamily="2" charset="77"/>
              </a:rPr>
              <a:t> </a:t>
            </a:r>
            <a:r>
              <a:rPr lang="en-GB" altLang="en-US" sz="3600" dirty="0">
                <a:solidFill>
                  <a:srgbClr val="611A92"/>
                </a:solidFill>
                <a:latin typeface="Twinkl" panose="02000000000000000000" pitchFamily="2" charset="77"/>
              </a:rPr>
              <a:t>Y</a:t>
            </a:r>
            <a:r>
              <a:rPr lang="en-GB" altLang="en-US" sz="3600" dirty="0">
                <a:solidFill>
                  <a:srgbClr val="04AA94"/>
                </a:solidFill>
                <a:latin typeface="Twinkl" panose="02000000000000000000" pitchFamily="2" charset="77"/>
              </a:rPr>
              <a:t>e</a:t>
            </a:r>
            <a:r>
              <a:rPr lang="en-GB" altLang="en-US" sz="3600" dirty="0">
                <a:solidFill>
                  <a:srgbClr val="DD215B"/>
                </a:solidFill>
                <a:latin typeface="Twinkl" panose="02000000000000000000" pitchFamily="2" charset="77"/>
              </a:rPr>
              <a:t>a</a:t>
            </a:r>
            <a:r>
              <a:rPr lang="en-GB" altLang="en-US" sz="3600" dirty="0">
                <a:solidFill>
                  <a:srgbClr val="F3CA4C"/>
                </a:solidFill>
                <a:latin typeface="Twinkl" panose="02000000000000000000" pitchFamily="2" charset="77"/>
              </a:rPr>
              <a:t>r</a:t>
            </a:r>
            <a:r>
              <a:rPr lang="en-GB" altLang="en-US" sz="3600" dirty="0">
                <a:solidFill>
                  <a:srgbClr val="23A7F9"/>
                </a:solidFill>
                <a:latin typeface="Twinkl" panose="02000000000000000000" pitchFamily="2" charset="77"/>
              </a:rPr>
              <a:t>s</a:t>
            </a:r>
            <a:r>
              <a:rPr lang="en-GB" altLang="en-US" sz="3600" dirty="0">
                <a:latin typeface="Twinkl" panose="02000000000000000000" pitchFamily="2" charset="77"/>
              </a:rPr>
              <a:t> </a:t>
            </a:r>
            <a:r>
              <a:rPr lang="en-GB" altLang="en-US" sz="3600" dirty="0">
                <a:solidFill>
                  <a:srgbClr val="23A7F9"/>
                </a:solidFill>
                <a:latin typeface="Twinkl" panose="02000000000000000000" pitchFamily="2" charset="77"/>
              </a:rPr>
              <a:t>Curriculum</a:t>
            </a:r>
          </a:p>
        </p:txBody>
      </p:sp>
      <p:sp>
        <p:nvSpPr>
          <p:cNvPr id="9" name="Content Placeholder 21">
            <a:extLst>
              <a:ext uri="{FF2B5EF4-FFF2-40B4-BE49-F238E27FC236}">
                <a16:creationId xmlns:a16="http://schemas.microsoft.com/office/drawing/2014/main" id="{A7B8D497-3B64-CE38-4AA4-D494557A61FE}"/>
              </a:ext>
            </a:extLst>
          </p:cNvPr>
          <p:cNvSpPr txBox="1">
            <a:spLocks/>
          </p:cNvSpPr>
          <p:nvPr/>
        </p:nvSpPr>
        <p:spPr>
          <a:xfrm>
            <a:off x="666750" y="1254125"/>
            <a:ext cx="7848600" cy="4578350"/>
          </a:xfrm>
          <a:prstGeom prst="roundRect">
            <a:avLst>
              <a:gd name="adj" fmla="val 2583"/>
            </a:avLst>
          </a:prstGeom>
        </p:spPr>
        <p:txBody>
          <a:bodyPr lIns="108000" tIns="108000" rIns="108000" bIns="108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spcBef>
                <a:spcPct val="0"/>
              </a:spcBef>
              <a:defRPr/>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We aim to inspire and enable children so they can play an active role in their lives and fulfil their individual potential. </a:t>
            </a:r>
          </a:p>
          <a:p>
            <a:pPr>
              <a:lnSpc>
                <a:spcPct val="100000"/>
              </a:lnSpc>
              <a:spcBef>
                <a:spcPct val="0"/>
              </a:spcBef>
              <a:defRPr/>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We embrace a fully cross-curricular approach to learning and our curriculum is developed around the seasons, providing a careful balance of adult-led teaching and play-based exploratory learning. </a:t>
            </a:r>
          </a:p>
          <a:p>
            <a:pPr>
              <a:lnSpc>
                <a:spcPct val="100000"/>
              </a:lnSpc>
              <a:spcBef>
                <a:spcPct val="0"/>
              </a:spcBef>
              <a:defRPr/>
            </a:pPr>
            <a:r>
              <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rPr>
              <a:t>Our weekly planning is always based on books to develop listening skills, widen vocabulary and strengthen children’s imaginations.</a:t>
            </a:r>
          </a:p>
          <a:p>
            <a:pPr>
              <a:lnSpc>
                <a:spcPct val="100000"/>
              </a:lnSpc>
              <a:spcBef>
                <a:spcPct val="0"/>
              </a:spcBef>
              <a:defRPr/>
            </a:pPr>
            <a:endParaRPr lang="en-GB" altLang="en-US" sz="1600" dirty="0">
              <a:solidFill>
                <a:schemeClr val="tx1"/>
              </a:solidFill>
              <a:latin typeface="Twinkl" panose="02000000000000000000" pitchFamily="2" charset="77"/>
              <a:ea typeface="Calibri" panose="020F0502020204030204" pitchFamily="34" charset="0"/>
              <a:cs typeface="Times New Roman" panose="02020603050405020304" pitchFamily="18" charset="0"/>
            </a:endParaRPr>
          </a:p>
          <a:p>
            <a:pPr>
              <a:lnSpc>
                <a:spcPct val="100000"/>
              </a:lnSpc>
              <a:spcBef>
                <a:spcPct val="0"/>
              </a:spcBef>
              <a:defRPr/>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There are 7 Areas of Learning in the Early Years Foundation Stage (EYFS), which activities are planned around:</a:t>
            </a:r>
          </a:p>
          <a:p>
            <a:pPr>
              <a:lnSpc>
                <a:spcPct val="100000"/>
              </a:lnSpc>
              <a:spcBef>
                <a:spcPct val="0"/>
              </a:spcBef>
              <a:defRPr/>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marL="285750" indent="-285750">
              <a:lnSpc>
                <a:spcPct val="100000"/>
              </a:lnSpc>
              <a:spcBef>
                <a:spcPct val="0"/>
              </a:spcBef>
              <a:defRPr/>
            </a:pPr>
            <a:r>
              <a:rPr lang="en-GB" altLang="en-US" sz="1500" b="1" dirty="0">
                <a:solidFill>
                  <a:srgbClr val="DD215B"/>
                </a:solidFill>
                <a:latin typeface="Twinkl" panose="02000000000000000000" pitchFamily="2" charset="77"/>
                <a:ea typeface="Calibri" panose="020F0502020204030204" pitchFamily="34" charset="0"/>
                <a:cs typeface="Times New Roman" panose="02020603050405020304" pitchFamily="18" charset="0"/>
              </a:rPr>
              <a:t>Personal, Social and Emotional Development</a:t>
            </a:r>
          </a:p>
          <a:p>
            <a:pPr marL="285750" indent="-285750">
              <a:lnSpc>
                <a:spcPct val="100000"/>
              </a:lnSpc>
              <a:spcBef>
                <a:spcPct val="0"/>
              </a:spcBef>
              <a:defRPr/>
            </a:pPr>
            <a:r>
              <a:rPr lang="en-GB" altLang="en-US" sz="1500" b="1" dirty="0">
                <a:solidFill>
                  <a:srgbClr val="F3CA4C"/>
                </a:solidFill>
                <a:latin typeface="Twinkl" panose="02000000000000000000" pitchFamily="2" charset="77"/>
                <a:ea typeface="Calibri" panose="020F0502020204030204" pitchFamily="34" charset="0"/>
                <a:cs typeface="Times New Roman" panose="02020603050405020304" pitchFamily="18" charset="0"/>
              </a:rPr>
              <a:t>Physical Development</a:t>
            </a:r>
          </a:p>
          <a:p>
            <a:pPr marL="285750" indent="-285750">
              <a:lnSpc>
                <a:spcPct val="100000"/>
              </a:lnSpc>
              <a:spcBef>
                <a:spcPct val="0"/>
              </a:spcBef>
              <a:defRPr/>
            </a:pPr>
            <a:r>
              <a:rPr lang="en-GB" altLang="en-US" sz="1500" b="1" dirty="0">
                <a:solidFill>
                  <a:srgbClr val="23A7F9"/>
                </a:solidFill>
                <a:latin typeface="Twinkl" panose="02000000000000000000" pitchFamily="2" charset="77"/>
                <a:ea typeface="Calibri" panose="020F0502020204030204" pitchFamily="34" charset="0"/>
                <a:cs typeface="Times New Roman" panose="02020603050405020304" pitchFamily="18" charset="0"/>
              </a:rPr>
              <a:t>Communication and Language</a:t>
            </a:r>
          </a:p>
          <a:p>
            <a:pPr marL="285750" indent="-285750">
              <a:lnSpc>
                <a:spcPct val="100000"/>
              </a:lnSpc>
              <a:spcBef>
                <a:spcPct val="0"/>
              </a:spcBef>
              <a:defRPr/>
            </a:pPr>
            <a:r>
              <a:rPr lang="en-GB" altLang="en-US" sz="1500" b="1" dirty="0">
                <a:solidFill>
                  <a:srgbClr val="92CE30"/>
                </a:solidFill>
                <a:latin typeface="Twinkl" panose="02000000000000000000" pitchFamily="2" charset="77"/>
                <a:ea typeface="Calibri" panose="020F0502020204030204" pitchFamily="34" charset="0"/>
                <a:cs typeface="Times New Roman" panose="02020603050405020304" pitchFamily="18" charset="0"/>
              </a:rPr>
              <a:t>Literacy</a:t>
            </a:r>
          </a:p>
          <a:p>
            <a:pPr marL="285750" indent="-285750">
              <a:lnSpc>
                <a:spcPct val="100000"/>
              </a:lnSpc>
              <a:spcBef>
                <a:spcPct val="0"/>
              </a:spcBef>
              <a:defRPr/>
            </a:pPr>
            <a:r>
              <a:rPr lang="en-GB" altLang="en-US" sz="1500" b="1" dirty="0">
                <a:solidFill>
                  <a:srgbClr val="FF7E00"/>
                </a:solidFill>
                <a:latin typeface="Twinkl" panose="02000000000000000000" pitchFamily="2" charset="77"/>
                <a:ea typeface="Calibri" panose="020F0502020204030204" pitchFamily="34" charset="0"/>
                <a:cs typeface="Times New Roman" panose="02020603050405020304" pitchFamily="18" charset="0"/>
              </a:rPr>
              <a:t>Mathematics</a:t>
            </a:r>
          </a:p>
          <a:p>
            <a:pPr marL="285750" indent="-285750">
              <a:lnSpc>
                <a:spcPct val="100000"/>
              </a:lnSpc>
              <a:spcBef>
                <a:spcPct val="0"/>
              </a:spcBef>
              <a:defRPr/>
            </a:pPr>
            <a:r>
              <a:rPr lang="en-GB" altLang="en-US" sz="1500" b="1" dirty="0">
                <a:solidFill>
                  <a:srgbClr val="611A92"/>
                </a:solidFill>
                <a:latin typeface="Twinkl" panose="02000000000000000000" pitchFamily="2" charset="77"/>
                <a:ea typeface="Calibri" panose="020F0502020204030204" pitchFamily="34" charset="0"/>
                <a:cs typeface="Times New Roman" panose="02020603050405020304" pitchFamily="18" charset="0"/>
              </a:rPr>
              <a:t>Understanding the World</a:t>
            </a:r>
          </a:p>
          <a:p>
            <a:pPr marL="285750" indent="-285750">
              <a:lnSpc>
                <a:spcPct val="100000"/>
              </a:lnSpc>
              <a:spcBef>
                <a:spcPct val="0"/>
              </a:spcBef>
              <a:defRPr/>
            </a:pPr>
            <a:r>
              <a:rPr lang="en-GB" altLang="en-US" sz="1500" b="1" dirty="0">
                <a:solidFill>
                  <a:srgbClr val="04AA94"/>
                </a:solidFill>
                <a:latin typeface="Twinkl" panose="02000000000000000000" pitchFamily="2" charset="77"/>
                <a:ea typeface="Calibri" panose="020F0502020204030204" pitchFamily="34" charset="0"/>
                <a:cs typeface="Times New Roman" panose="02020603050405020304" pitchFamily="18" charset="0"/>
              </a:rPr>
              <a:t>Expressive Arts and Design</a:t>
            </a:r>
          </a:p>
          <a:p>
            <a:pPr marL="0" indent="0">
              <a:lnSpc>
                <a:spcPct val="100000"/>
              </a:lnSpc>
              <a:spcBef>
                <a:spcPct val="0"/>
              </a:spcBef>
              <a:buNone/>
              <a:defRPr/>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a:defRPr/>
            </a:pPr>
            <a:endParaRPr lang="en-GB" sz="1600" dirty="0">
              <a:latin typeface="Twinkl" panose="02000000000000000000" pitchFamily="2" charset="77"/>
            </a:endParaRPr>
          </a:p>
        </p:txBody>
      </p:sp>
    </p:spTree>
    <p:extLst>
      <p:ext uri="{BB962C8B-B14F-4D97-AF65-F5344CB8AC3E}">
        <p14:creationId xmlns:p14="http://schemas.microsoft.com/office/powerpoint/2010/main" val="4136206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fade">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fade">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fade">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9">
                                            <p:txEl>
                                              <p:pRg st="4" end="4"/>
                                            </p:txEl>
                                          </p:spTgt>
                                        </p:tgtEl>
                                        <p:attrNameLst>
                                          <p:attrName>style.visibility</p:attrName>
                                        </p:attrNameLst>
                                      </p:cBhvr>
                                      <p:to>
                                        <p:strVal val="visible"/>
                                      </p:to>
                                    </p:set>
                                    <p:animEffect transition="in" filter="fade">
                                      <p:cBhvr>
                                        <p:cTn id="22" dur="500"/>
                                        <p:tgtEl>
                                          <p:spTgt spid="9">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9">
                                            <p:txEl>
                                              <p:pRg st="6" end="6"/>
                                            </p:txEl>
                                          </p:spTgt>
                                        </p:tgtEl>
                                        <p:attrNameLst>
                                          <p:attrName>style.visibility</p:attrName>
                                        </p:attrNameLst>
                                      </p:cBhvr>
                                      <p:to>
                                        <p:strVal val="visible"/>
                                      </p:to>
                                    </p:set>
                                    <p:animEffect transition="in" filter="fade">
                                      <p:cBhvr>
                                        <p:cTn id="27" dur="500"/>
                                        <p:tgtEl>
                                          <p:spTgt spid="9">
                                            <p:txEl>
                                              <p:pRg st="6" end="6"/>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9">
                                            <p:txEl>
                                              <p:pRg st="7" end="7"/>
                                            </p:txEl>
                                          </p:spTgt>
                                        </p:tgtEl>
                                        <p:attrNameLst>
                                          <p:attrName>style.visibility</p:attrName>
                                        </p:attrNameLst>
                                      </p:cBhvr>
                                      <p:to>
                                        <p:strVal val="visible"/>
                                      </p:to>
                                    </p:set>
                                    <p:animEffect transition="in" filter="fade">
                                      <p:cBhvr>
                                        <p:cTn id="32" dur="500"/>
                                        <p:tgtEl>
                                          <p:spTgt spid="9">
                                            <p:txEl>
                                              <p:pRg st="7" end="7"/>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9">
                                            <p:txEl>
                                              <p:pRg st="8" end="8"/>
                                            </p:txEl>
                                          </p:spTgt>
                                        </p:tgtEl>
                                        <p:attrNameLst>
                                          <p:attrName>style.visibility</p:attrName>
                                        </p:attrNameLst>
                                      </p:cBhvr>
                                      <p:to>
                                        <p:strVal val="visible"/>
                                      </p:to>
                                    </p:set>
                                    <p:animEffect transition="in" filter="fade">
                                      <p:cBhvr>
                                        <p:cTn id="37" dur="500"/>
                                        <p:tgtEl>
                                          <p:spTgt spid="9">
                                            <p:txEl>
                                              <p:pRg st="8" end="8"/>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9">
                                            <p:txEl>
                                              <p:pRg st="9" end="9"/>
                                            </p:txEl>
                                          </p:spTgt>
                                        </p:tgtEl>
                                        <p:attrNameLst>
                                          <p:attrName>style.visibility</p:attrName>
                                        </p:attrNameLst>
                                      </p:cBhvr>
                                      <p:to>
                                        <p:strVal val="visible"/>
                                      </p:to>
                                    </p:set>
                                    <p:animEffect transition="in" filter="fade">
                                      <p:cBhvr>
                                        <p:cTn id="42" dur="500"/>
                                        <p:tgtEl>
                                          <p:spTgt spid="9">
                                            <p:txEl>
                                              <p:pRg st="9" end="9"/>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9">
                                            <p:txEl>
                                              <p:pRg st="10" end="10"/>
                                            </p:txEl>
                                          </p:spTgt>
                                        </p:tgtEl>
                                        <p:attrNameLst>
                                          <p:attrName>style.visibility</p:attrName>
                                        </p:attrNameLst>
                                      </p:cBhvr>
                                      <p:to>
                                        <p:strVal val="visible"/>
                                      </p:to>
                                    </p:set>
                                    <p:animEffect transition="in" filter="fade">
                                      <p:cBhvr>
                                        <p:cTn id="47" dur="500"/>
                                        <p:tgtEl>
                                          <p:spTgt spid="9">
                                            <p:txEl>
                                              <p:pRg st="10" end="1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9">
                                            <p:txEl>
                                              <p:pRg st="11" end="11"/>
                                            </p:txEl>
                                          </p:spTgt>
                                        </p:tgtEl>
                                        <p:attrNameLst>
                                          <p:attrName>style.visibility</p:attrName>
                                        </p:attrNameLst>
                                      </p:cBhvr>
                                      <p:to>
                                        <p:strVal val="visible"/>
                                      </p:to>
                                    </p:set>
                                    <p:animEffect transition="in" filter="fade">
                                      <p:cBhvr>
                                        <p:cTn id="52" dur="500"/>
                                        <p:tgtEl>
                                          <p:spTgt spid="9">
                                            <p:txEl>
                                              <p:pRg st="11" end="1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9">
                                            <p:txEl>
                                              <p:pRg st="12" end="12"/>
                                            </p:txEl>
                                          </p:spTgt>
                                        </p:tgtEl>
                                        <p:attrNameLst>
                                          <p:attrName>style.visibility</p:attrName>
                                        </p:attrNameLst>
                                      </p:cBhvr>
                                      <p:to>
                                        <p:strVal val="visible"/>
                                      </p:to>
                                    </p:set>
                                    <p:animEffect transition="in" filter="fade">
                                      <p:cBhvr>
                                        <p:cTn id="57" dur="500"/>
                                        <p:tgtEl>
                                          <p:spTgt spid="9">
                                            <p:txEl>
                                              <p:pRg st="12" end="1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20">
            <a:extLst>
              <a:ext uri="{FF2B5EF4-FFF2-40B4-BE49-F238E27FC236}">
                <a16:creationId xmlns:a16="http://schemas.microsoft.com/office/drawing/2014/main" id="{63B18FD9-6133-2D0A-B814-2CA9CC799846}"/>
              </a:ext>
            </a:extLst>
          </p:cNvPr>
          <p:cNvSpPr>
            <a:spLocks noGrp="1"/>
          </p:cNvSpPr>
          <p:nvPr>
            <p:ph type="title"/>
          </p:nvPr>
        </p:nvSpPr>
        <p:spPr>
          <a:xfrm>
            <a:off x="1042416" y="604512"/>
            <a:ext cx="8220075" cy="993775"/>
          </a:xfrm>
        </p:spPr>
        <p:txBody>
          <a:bodyPr/>
          <a:lstStyle/>
          <a:p>
            <a:pPr eaLnBrk="1" hangingPunct="1"/>
            <a:r>
              <a:rPr lang="en-GB" altLang="en-US" sz="3200" dirty="0">
                <a:solidFill>
                  <a:srgbClr val="23A7F9"/>
                </a:solidFill>
                <a:latin typeface="Twinkl" panose="02000000000000000000" pitchFamily="2" charset="77"/>
              </a:rPr>
              <a:t>Sharing Learning</a:t>
            </a:r>
          </a:p>
        </p:txBody>
      </p:sp>
      <p:sp>
        <p:nvSpPr>
          <p:cNvPr id="7" name="Content Placeholder 21">
            <a:extLst>
              <a:ext uri="{FF2B5EF4-FFF2-40B4-BE49-F238E27FC236}">
                <a16:creationId xmlns:a16="http://schemas.microsoft.com/office/drawing/2014/main" id="{68947C27-AAF5-CFE7-1DC0-AF6D4ACF3A2C}"/>
              </a:ext>
            </a:extLst>
          </p:cNvPr>
          <p:cNvSpPr txBox="1">
            <a:spLocks/>
          </p:cNvSpPr>
          <p:nvPr/>
        </p:nvSpPr>
        <p:spPr>
          <a:xfrm>
            <a:off x="750887" y="1715500"/>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t>Throughout the year, staff observe and monitor your child’s learning. We use these observations to plan ways to support their development.</a:t>
            </a:r>
          </a:p>
          <a:p>
            <a:r>
              <a:rPr lang="en-GB" dirty="0"/>
              <a:t>We do not generally share photos of the children’s activities. This is because it is more important for staff to be talking to the children than taking photos. Also, we are aware that by sharing photos on apps, like ClassDojo, we are encouraging you to use mobile devices with your children.</a:t>
            </a:r>
          </a:p>
          <a:p>
            <a:r>
              <a:rPr lang="en-GB" dirty="0"/>
              <a:t>We are unable to provide daily or weekly feedback for each child as this takes staff away from essential time talking and playing with the children to ensure their best possible progress.</a:t>
            </a:r>
            <a:endParaRPr lang="en-GB" sz="1600" dirty="0"/>
          </a:p>
          <a:p>
            <a:r>
              <a:rPr lang="en-GB" dirty="0"/>
              <a:t>We do </a:t>
            </a:r>
            <a:r>
              <a:rPr lang="en-GB" dirty="0" err="1"/>
              <a:t>dhare</a:t>
            </a:r>
            <a:r>
              <a:rPr lang="en-GB" dirty="0"/>
              <a:t> our planning on ClassDojo each week so you can talk to your child about what they have been doing. We also use ClassDojo to post reminders about things happening in Nursery. </a:t>
            </a:r>
            <a:r>
              <a:rPr lang="en-GB" b="1" dirty="0"/>
              <a:t>Please ensure you have registered with the app as this is our main method of communication.</a:t>
            </a:r>
          </a:p>
          <a:p>
            <a:endParaRPr lang="en-GB" sz="1600" dirty="0"/>
          </a:p>
        </p:txBody>
      </p:sp>
      <p:pic>
        <p:nvPicPr>
          <p:cNvPr id="3" name="Picture 2">
            <a:extLst>
              <a:ext uri="{FF2B5EF4-FFF2-40B4-BE49-F238E27FC236}">
                <a16:creationId xmlns:a16="http://schemas.microsoft.com/office/drawing/2014/main" id="{CE0443B9-55B7-B51F-F65F-C29247AF1AA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38583" y="479425"/>
            <a:ext cx="879917" cy="1343948"/>
          </a:xfrm>
          <a:prstGeom prst="rect">
            <a:avLst/>
          </a:prstGeom>
        </p:spPr>
      </p:pic>
    </p:spTree>
    <p:extLst>
      <p:ext uri="{BB962C8B-B14F-4D97-AF65-F5344CB8AC3E}">
        <p14:creationId xmlns:p14="http://schemas.microsoft.com/office/powerpoint/2010/main" val="3105103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fade">
                                      <p:cBhvr>
                                        <p:cTn id="7" dur="500"/>
                                        <p:tgtEl>
                                          <p:spTgt spid="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7">
                                            <p:txEl>
                                              <p:pRg st="1" end="1"/>
                                            </p:txEl>
                                          </p:spTgt>
                                        </p:tgtEl>
                                        <p:attrNameLst>
                                          <p:attrName>style.visibility</p:attrName>
                                        </p:attrNameLst>
                                      </p:cBhvr>
                                      <p:to>
                                        <p:strVal val="visible"/>
                                      </p:to>
                                    </p:set>
                                    <p:animEffect transition="in" filter="fade">
                                      <p:cBhvr>
                                        <p:cTn id="12" dur="500"/>
                                        <p:tgtEl>
                                          <p:spTgt spid="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7">
                                            <p:txEl>
                                              <p:pRg st="2" end="2"/>
                                            </p:txEl>
                                          </p:spTgt>
                                        </p:tgtEl>
                                        <p:attrNameLst>
                                          <p:attrName>style.visibility</p:attrName>
                                        </p:attrNameLst>
                                      </p:cBhvr>
                                      <p:to>
                                        <p:strVal val="visible"/>
                                      </p:to>
                                    </p:set>
                                    <p:animEffect transition="in" filter="fade">
                                      <p:cBhvr>
                                        <p:cTn id="17" dur="500"/>
                                        <p:tgtEl>
                                          <p:spTgt spid="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7">
                                            <p:txEl>
                                              <p:pRg st="3" end="3"/>
                                            </p:txEl>
                                          </p:spTgt>
                                        </p:tgtEl>
                                        <p:attrNameLst>
                                          <p:attrName>style.visibility</p:attrName>
                                        </p:attrNameLst>
                                      </p:cBhvr>
                                      <p:to>
                                        <p:strVal val="visible"/>
                                      </p:to>
                                    </p:set>
                                    <p:animEffect transition="in" filter="fade">
                                      <p:cBhvr>
                                        <p:cTn id="22" dur="5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20">
            <a:extLst>
              <a:ext uri="{FF2B5EF4-FFF2-40B4-BE49-F238E27FC236}">
                <a16:creationId xmlns:a16="http://schemas.microsoft.com/office/drawing/2014/main" id="{A18F0892-AE69-2A42-2ACE-5B6A4FC2A085}"/>
              </a:ext>
            </a:extLst>
          </p:cNvPr>
          <p:cNvSpPr>
            <a:spLocks noGrp="1"/>
          </p:cNvSpPr>
          <p:nvPr>
            <p:ph type="title"/>
          </p:nvPr>
        </p:nvSpPr>
        <p:spPr>
          <a:xfrm>
            <a:off x="2871216" y="613537"/>
            <a:ext cx="8220075" cy="993775"/>
          </a:xfrm>
        </p:spPr>
        <p:txBody>
          <a:bodyPr/>
          <a:lstStyle/>
          <a:p>
            <a:pPr eaLnBrk="1" hangingPunct="1"/>
            <a:r>
              <a:rPr lang="en-GB" altLang="en-US" sz="3600" dirty="0">
                <a:solidFill>
                  <a:srgbClr val="23A7F9"/>
                </a:solidFill>
                <a:latin typeface="Twinkl" panose="02000000000000000000" pitchFamily="2" charset="77"/>
              </a:rPr>
              <a:t>Home Learning</a:t>
            </a:r>
          </a:p>
        </p:txBody>
      </p:sp>
      <p:sp>
        <p:nvSpPr>
          <p:cNvPr id="11" name="Content Placeholder 21">
            <a:extLst>
              <a:ext uri="{FF2B5EF4-FFF2-40B4-BE49-F238E27FC236}">
                <a16:creationId xmlns:a16="http://schemas.microsoft.com/office/drawing/2014/main" id="{E6473010-4CCD-D3DE-6FE7-590EC11182B1}"/>
              </a:ext>
            </a:extLst>
          </p:cNvPr>
          <p:cNvSpPr txBox="1">
            <a:spLocks/>
          </p:cNvSpPr>
          <p:nvPr/>
        </p:nvSpPr>
        <p:spPr>
          <a:xfrm>
            <a:off x="755650" y="1514475"/>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ct val="0"/>
              </a:spcBef>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marL="0" indent="0" algn="ctr">
              <a:spcBef>
                <a:spcPct val="0"/>
              </a:spcBef>
              <a:buNone/>
            </a:pPr>
            <a:r>
              <a:rPr lang="en-GB" altLang="en-US" sz="1600" b="1" dirty="0">
                <a:solidFill>
                  <a:srgbClr val="000000"/>
                </a:solidFill>
                <a:latin typeface="Twinkl" panose="02000000000000000000" pitchFamily="2" charset="77"/>
                <a:ea typeface="Calibri" panose="020F0502020204030204" pitchFamily="34" charset="0"/>
                <a:cs typeface="Times New Roman" panose="02020603050405020304" pitchFamily="18" charset="0"/>
              </a:rPr>
              <a:t>80% of your child’s learning is done at home.</a:t>
            </a:r>
          </a:p>
          <a:p>
            <a:pPr marL="0" indent="0">
              <a:spcBef>
                <a:spcPct val="0"/>
              </a:spcBef>
              <a:buNone/>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a:spcBef>
                <a:spcPct val="0"/>
              </a:spcBef>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a:spcBef>
                <a:spcPct val="0"/>
              </a:spcBef>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The support you provide at home is the most important factor in your child’s development. Your child’s educational journey is a partnership with school. The more support you give them, the more they will achieve. </a:t>
            </a:r>
          </a:p>
          <a:p>
            <a:pPr marL="0" indent="0">
              <a:spcBef>
                <a:spcPct val="0"/>
              </a:spcBef>
              <a:buNone/>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a:spcBef>
                <a:spcPct val="0"/>
              </a:spcBef>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Top tips to support learning at home:</a:t>
            </a:r>
          </a:p>
          <a:p>
            <a:pPr marL="0" indent="0">
              <a:spcBef>
                <a:spcPct val="0"/>
              </a:spcBef>
              <a:buNone/>
            </a:pPr>
            <a:endPar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endParaRPr>
          </a:p>
          <a:p>
            <a:pPr marL="0" indent="0">
              <a:spcBef>
                <a:spcPct val="0"/>
              </a:spcBef>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                    </a:t>
            </a:r>
            <a:r>
              <a:rPr lang="en-GB" altLang="en-US" sz="1600" b="1" dirty="0">
                <a:solidFill>
                  <a:srgbClr val="000000"/>
                </a:solidFill>
                <a:latin typeface="Twinkl" panose="02000000000000000000" pitchFamily="2" charset="77"/>
                <a:ea typeface="Calibri" panose="020F0502020204030204" pitchFamily="34" charset="0"/>
                <a:cs typeface="Times New Roman" panose="02020603050405020304" pitchFamily="18" charset="0"/>
              </a:rPr>
              <a:t>Read a story </a:t>
            </a:r>
            <a:r>
              <a:rPr lang="en-GB" altLang="en-US" sz="1600" b="1" u="sng" dirty="0">
                <a:solidFill>
                  <a:srgbClr val="000000"/>
                </a:solidFill>
                <a:latin typeface="Twinkl" panose="02000000000000000000" pitchFamily="2" charset="77"/>
                <a:ea typeface="Calibri" panose="020F0502020204030204" pitchFamily="34" charset="0"/>
                <a:cs typeface="Times New Roman" panose="02020603050405020304" pitchFamily="18" charset="0"/>
              </a:rPr>
              <a:t>every</a:t>
            </a:r>
            <a:r>
              <a:rPr lang="en-GB" altLang="en-US" sz="1600" b="1" dirty="0">
                <a:solidFill>
                  <a:srgbClr val="000000"/>
                </a:solidFill>
                <a:latin typeface="Twinkl" panose="02000000000000000000" pitchFamily="2" charset="77"/>
                <a:ea typeface="Calibri" panose="020F0502020204030204" pitchFamily="34" charset="0"/>
                <a:cs typeface="Times New Roman" panose="02020603050405020304" pitchFamily="18" charset="0"/>
              </a:rPr>
              <a:t> day</a:t>
            </a:r>
          </a:p>
          <a:p>
            <a:pPr marL="0" indent="0">
              <a:spcBef>
                <a:spcPct val="0"/>
              </a:spcBef>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                    </a:t>
            </a:r>
            <a:r>
              <a:rPr lang="en-GB" altLang="en-US" sz="1600" b="1" dirty="0">
                <a:solidFill>
                  <a:srgbClr val="FF0000"/>
                </a:solidFill>
                <a:latin typeface="Twinkl" panose="02000000000000000000" pitchFamily="2" charset="77"/>
                <a:ea typeface="Calibri" panose="020F0502020204030204" pitchFamily="34" charset="0"/>
                <a:cs typeface="Times New Roman" panose="02020603050405020304" pitchFamily="18" charset="0"/>
              </a:rPr>
              <a:t>Talk to your child at every opportunity</a:t>
            </a:r>
          </a:p>
          <a:p>
            <a:pPr marL="0" indent="0">
              <a:spcBef>
                <a:spcPct val="0"/>
              </a:spcBef>
              <a:buNone/>
            </a:pPr>
            <a:r>
              <a:rPr lang="en-GB" altLang="en-US" sz="1600" b="1" dirty="0">
                <a:solidFill>
                  <a:srgbClr val="000000"/>
                </a:solidFill>
                <a:latin typeface="Twinkl" panose="02000000000000000000" pitchFamily="2" charset="77"/>
                <a:ea typeface="Calibri" panose="020F0502020204030204" pitchFamily="34" charset="0"/>
                <a:cs typeface="Times New Roman" panose="02020603050405020304" pitchFamily="18" charset="0"/>
              </a:rPr>
              <a:t>                      Ke</a:t>
            </a: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ep screen time to a minimum</a:t>
            </a:r>
          </a:p>
          <a:p>
            <a:pPr marL="0" indent="0">
              <a:spcBef>
                <a:spcPct val="0"/>
              </a:spcBef>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                    </a:t>
            </a:r>
            <a:r>
              <a:rPr lang="en-GB" altLang="en-US" sz="1600" b="1" dirty="0">
                <a:solidFill>
                  <a:srgbClr val="FF0000"/>
                </a:solidFill>
                <a:latin typeface="Twinkl" panose="02000000000000000000" pitchFamily="2" charset="77"/>
                <a:ea typeface="Calibri" panose="020F0502020204030204" pitchFamily="34" charset="0"/>
                <a:cs typeface="Times New Roman" panose="02020603050405020304" pitchFamily="18" charset="0"/>
              </a:rPr>
              <a:t>Encourage independence</a:t>
            </a:r>
          </a:p>
          <a:p>
            <a:pPr marL="0" indent="0">
              <a:spcBef>
                <a:spcPct val="0"/>
              </a:spcBef>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                    </a:t>
            </a:r>
            <a:r>
              <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rPr>
              <a:t>Allow your child to take risks</a:t>
            </a:r>
          </a:p>
          <a:p>
            <a:pPr marL="0" indent="0">
              <a:spcBef>
                <a:spcPct val="0"/>
              </a:spcBef>
              <a:buNone/>
            </a:pPr>
            <a:r>
              <a:rPr lang="en-GB" altLang="en-US" sz="1600" b="1" dirty="0">
                <a:solidFill>
                  <a:srgbClr val="FF0000"/>
                </a:solidFill>
                <a:latin typeface="Twinkl" panose="02000000000000000000" pitchFamily="2" charset="77"/>
                <a:ea typeface="Calibri" panose="020F0502020204030204" pitchFamily="34" charset="0"/>
                <a:cs typeface="Times New Roman" panose="02020603050405020304" pitchFamily="18" charset="0"/>
              </a:rPr>
              <a:t>                      Follow a set routine </a:t>
            </a:r>
          </a:p>
          <a:p>
            <a:pPr marL="0" indent="0">
              <a:spcBef>
                <a:spcPct val="0"/>
              </a:spcBef>
              <a:buNone/>
            </a:pPr>
            <a:endParaRPr lang="en-GB" altLang="en-US" sz="1600" b="1" dirty="0">
              <a:solidFill>
                <a:schemeClr val="tx1"/>
              </a:solidFill>
              <a:latin typeface="Twinkl" panose="02000000000000000000" pitchFamily="2" charset="77"/>
              <a:ea typeface="Calibri" panose="020F0502020204030204" pitchFamily="34" charset="0"/>
              <a:cs typeface="Times New Roman" panose="02020603050405020304" pitchFamily="18" charset="0"/>
            </a:endParaRPr>
          </a:p>
          <a:p>
            <a:pPr marL="0" indent="0">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12" name="Picture 11" descr="Logo&#10;&#10;Description automatically generated with low confidence">
            <a:extLst>
              <a:ext uri="{FF2B5EF4-FFF2-40B4-BE49-F238E27FC236}">
                <a16:creationId xmlns:a16="http://schemas.microsoft.com/office/drawing/2014/main" id="{1DC8BC97-C4E0-0167-D024-C0578145C1E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55010" y="3701633"/>
            <a:ext cx="2722265" cy="3702085"/>
          </a:xfrm>
          <a:prstGeom prst="rect">
            <a:avLst/>
          </a:prstGeom>
        </p:spPr>
      </p:pic>
    </p:spTree>
    <p:extLst>
      <p:ext uri="{BB962C8B-B14F-4D97-AF65-F5344CB8AC3E}">
        <p14:creationId xmlns:p14="http://schemas.microsoft.com/office/powerpoint/2010/main" val="7233501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xEl>
                                              <p:pRg st="1" end="1"/>
                                            </p:txEl>
                                          </p:spTgt>
                                        </p:tgtEl>
                                        <p:attrNameLst>
                                          <p:attrName>style.visibility</p:attrName>
                                        </p:attrNameLst>
                                      </p:cBhvr>
                                      <p:to>
                                        <p:strVal val="visible"/>
                                      </p:to>
                                    </p:set>
                                    <p:animEffect transition="in" filter="fade">
                                      <p:cBhvr>
                                        <p:cTn id="7" dur="500"/>
                                        <p:tgtEl>
                                          <p:spTgt spid="1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1">
                                            <p:txEl>
                                              <p:pRg st="4" end="4"/>
                                            </p:txEl>
                                          </p:spTgt>
                                        </p:tgtEl>
                                        <p:attrNameLst>
                                          <p:attrName>style.visibility</p:attrName>
                                        </p:attrNameLst>
                                      </p:cBhvr>
                                      <p:to>
                                        <p:strVal val="visible"/>
                                      </p:to>
                                    </p:set>
                                    <p:animEffect transition="in" filter="fade">
                                      <p:cBhvr>
                                        <p:cTn id="12" dur="500"/>
                                        <p:tgtEl>
                                          <p:spTgt spid="11">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
                                            <p:txEl>
                                              <p:pRg st="6" end="6"/>
                                            </p:txEl>
                                          </p:spTgt>
                                        </p:tgtEl>
                                        <p:attrNameLst>
                                          <p:attrName>style.visibility</p:attrName>
                                        </p:attrNameLst>
                                      </p:cBhvr>
                                      <p:to>
                                        <p:strVal val="visible"/>
                                      </p:to>
                                    </p:set>
                                    <p:animEffect transition="in" filter="fade">
                                      <p:cBhvr>
                                        <p:cTn id="17" dur="500"/>
                                        <p:tgtEl>
                                          <p:spTgt spid="11">
                                            <p:txEl>
                                              <p:pRg st="6" end="6"/>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1">
                                            <p:txEl>
                                              <p:pRg st="8" end="8"/>
                                            </p:txEl>
                                          </p:spTgt>
                                        </p:tgtEl>
                                        <p:attrNameLst>
                                          <p:attrName>style.visibility</p:attrName>
                                        </p:attrNameLst>
                                      </p:cBhvr>
                                      <p:to>
                                        <p:strVal val="visible"/>
                                      </p:to>
                                    </p:set>
                                    <p:animEffect transition="in" filter="fade">
                                      <p:cBhvr>
                                        <p:cTn id="22" dur="500"/>
                                        <p:tgtEl>
                                          <p:spTgt spid="11">
                                            <p:txEl>
                                              <p:pRg st="8" end="8"/>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11">
                                            <p:txEl>
                                              <p:pRg st="9" end="9"/>
                                            </p:txEl>
                                          </p:spTgt>
                                        </p:tgtEl>
                                        <p:attrNameLst>
                                          <p:attrName>style.visibility</p:attrName>
                                        </p:attrNameLst>
                                      </p:cBhvr>
                                      <p:to>
                                        <p:strVal val="visible"/>
                                      </p:to>
                                    </p:set>
                                    <p:animEffect transition="in" filter="fade">
                                      <p:cBhvr>
                                        <p:cTn id="27" dur="500"/>
                                        <p:tgtEl>
                                          <p:spTgt spid="11">
                                            <p:txEl>
                                              <p:pRg st="9" end="9"/>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11">
                                            <p:txEl>
                                              <p:pRg st="10" end="10"/>
                                            </p:txEl>
                                          </p:spTgt>
                                        </p:tgtEl>
                                        <p:attrNameLst>
                                          <p:attrName>style.visibility</p:attrName>
                                        </p:attrNameLst>
                                      </p:cBhvr>
                                      <p:to>
                                        <p:strVal val="visible"/>
                                      </p:to>
                                    </p:set>
                                    <p:animEffect transition="in" filter="fade">
                                      <p:cBhvr>
                                        <p:cTn id="32" dur="500"/>
                                        <p:tgtEl>
                                          <p:spTgt spid="11">
                                            <p:txEl>
                                              <p:pRg st="10" end="1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11">
                                            <p:txEl>
                                              <p:pRg st="11" end="11"/>
                                            </p:txEl>
                                          </p:spTgt>
                                        </p:tgtEl>
                                        <p:attrNameLst>
                                          <p:attrName>style.visibility</p:attrName>
                                        </p:attrNameLst>
                                      </p:cBhvr>
                                      <p:to>
                                        <p:strVal val="visible"/>
                                      </p:to>
                                    </p:set>
                                    <p:animEffect transition="in" filter="fade">
                                      <p:cBhvr>
                                        <p:cTn id="37" dur="500"/>
                                        <p:tgtEl>
                                          <p:spTgt spid="11">
                                            <p:txEl>
                                              <p:pRg st="11" end="1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11">
                                            <p:txEl>
                                              <p:pRg st="12" end="12"/>
                                            </p:txEl>
                                          </p:spTgt>
                                        </p:tgtEl>
                                        <p:attrNameLst>
                                          <p:attrName>style.visibility</p:attrName>
                                        </p:attrNameLst>
                                      </p:cBhvr>
                                      <p:to>
                                        <p:strVal val="visible"/>
                                      </p:to>
                                    </p:set>
                                    <p:animEffect transition="in" filter="fade">
                                      <p:cBhvr>
                                        <p:cTn id="42" dur="500"/>
                                        <p:tgtEl>
                                          <p:spTgt spid="11">
                                            <p:txEl>
                                              <p:pRg st="12" end="1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11">
                                            <p:txEl>
                                              <p:pRg st="13" end="13"/>
                                            </p:txEl>
                                          </p:spTgt>
                                        </p:tgtEl>
                                        <p:attrNameLst>
                                          <p:attrName>style.visibility</p:attrName>
                                        </p:attrNameLst>
                                      </p:cBhvr>
                                      <p:to>
                                        <p:strVal val="visible"/>
                                      </p:to>
                                    </p:set>
                                    <p:animEffect transition="in" filter="fade">
                                      <p:cBhvr>
                                        <p:cTn id="47" dur="500"/>
                                        <p:tgtEl>
                                          <p:spTgt spid="11">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1">
            <a:extLst>
              <a:ext uri="{FF2B5EF4-FFF2-40B4-BE49-F238E27FC236}">
                <a16:creationId xmlns:a16="http://schemas.microsoft.com/office/drawing/2014/main" id="{AE47F4C9-7995-B34D-38C0-4FEEE9CC1843}"/>
              </a:ext>
            </a:extLst>
          </p:cNvPr>
          <p:cNvSpPr txBox="1">
            <a:spLocks/>
          </p:cNvSpPr>
          <p:nvPr/>
        </p:nvSpPr>
        <p:spPr>
          <a:xfrm>
            <a:off x="755650" y="1070630"/>
            <a:ext cx="7632700" cy="4578350"/>
          </a:xfrm>
          <a:prstGeom prst="roundRect">
            <a:avLst>
              <a:gd name="adj" fmla="val 2583"/>
            </a:avLst>
          </a:prstGeom>
        </p:spPr>
        <p:txBody>
          <a:bodyPr lIns="108000" tIns="108000" rIns="108000" bIns="108000"/>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We hope that this presentation is useful. </a:t>
            </a:r>
          </a:p>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Should you have any questions, please feel free to speak to a member of staff. </a:t>
            </a:r>
          </a:p>
          <a:p>
            <a:pPr marL="0" indent="0" algn="ctr">
              <a:lnSpc>
                <a:spcPct val="107000"/>
              </a:lnSpc>
              <a:spcAft>
                <a:spcPts val="800"/>
              </a:spcAft>
              <a:buNone/>
            </a:pPr>
            <a:r>
              <a:rPr lang="en-GB" altLang="en-US" sz="1600" dirty="0">
                <a:solidFill>
                  <a:srgbClr val="000000"/>
                </a:solidFill>
                <a:latin typeface="Twinkl" panose="02000000000000000000" pitchFamily="2" charset="77"/>
                <a:ea typeface="Calibri" panose="020F0502020204030204" pitchFamily="34" charset="0"/>
                <a:cs typeface="Times New Roman" panose="02020603050405020304" pitchFamily="18" charset="0"/>
              </a:rPr>
              <a:t>We look forward to working with both you and your children.</a:t>
            </a: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a:p>
            <a:pPr marL="0" indent="0" algn="ctr">
              <a:buNone/>
            </a:pPr>
            <a:endParaRPr lang="en-GB" altLang="en-US" sz="1600" dirty="0">
              <a:latin typeface="Twinkl" panose="02000000000000000000" pitchFamily="2" charset="77"/>
              <a:ea typeface="Calibri" panose="020F0502020204030204" pitchFamily="34" charset="0"/>
              <a:cs typeface="Times New Roman" panose="02020603050405020304" pitchFamily="18" charset="0"/>
            </a:endParaRPr>
          </a:p>
        </p:txBody>
      </p:sp>
      <p:pic>
        <p:nvPicPr>
          <p:cNvPr id="8" name="Picture 7" descr="A group of people wearing clothing&#10;&#10;Description automatically generated with medium confidence">
            <a:extLst>
              <a:ext uri="{FF2B5EF4-FFF2-40B4-BE49-F238E27FC236}">
                <a16:creationId xmlns:a16="http://schemas.microsoft.com/office/drawing/2014/main" id="{08B9BE6E-CEE5-8212-8CD6-37C9D549D4B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8450" y="3498195"/>
            <a:ext cx="3467100" cy="2594630"/>
          </a:xfrm>
          <a:prstGeom prst="rect">
            <a:avLst/>
          </a:prstGeom>
        </p:spPr>
      </p:pic>
    </p:spTree>
    <p:extLst>
      <p:ext uri="{BB962C8B-B14F-4D97-AF65-F5344CB8AC3E}">
        <p14:creationId xmlns:p14="http://schemas.microsoft.com/office/powerpoint/2010/main" val="3381602512"/>
      </p:ext>
    </p:extLst>
  </p:cSld>
  <p:clrMapOvr>
    <a:masterClrMapping/>
  </p:clrMapOvr>
</p:sld>
</file>

<file path=ppt/theme/theme1.xml><?xml version="1.0" encoding="utf-8"?>
<a:theme xmlns:a="http://schemas.openxmlformats.org/drawingml/2006/main" name="Disclaimers/Guidan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owerPoint Template" id="{AEAE8EFC-84E1-44A5-B19D-1CAE340B02B6}" vid="{1AD28E7D-A90E-4DFD-B834-C66F360CCA36}"/>
    </a:ext>
  </a:extLst>
</a:theme>
</file>

<file path=ppt/theme/theme2.xml><?xml version="1.0" encoding="utf-8"?>
<a:theme xmlns:a="http://schemas.openxmlformats.org/drawingml/2006/main" name="Frame">
  <a:themeElements>
    <a:clrScheme name="Frame">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39D77354-939E-4A26-AE51-B3F9618B14B7}"/>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223</TotalTime>
  <Words>1406</Words>
  <Application>Microsoft Macintosh PowerPoint</Application>
  <PresentationFormat>On-screen Show (4:3)</PresentationFormat>
  <Paragraphs>108</Paragraphs>
  <Slides>13</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13</vt:i4>
      </vt:variant>
    </vt:vector>
  </HeadingPairs>
  <TitlesOfParts>
    <vt:vector size="22" baseType="lpstr">
      <vt:lpstr>Arial</vt:lpstr>
      <vt:lpstr>Calibri</vt:lpstr>
      <vt:lpstr>Wingdings 2</vt:lpstr>
      <vt:lpstr>Roboto</vt:lpstr>
      <vt:lpstr>Twinkl</vt:lpstr>
      <vt:lpstr>Corbel</vt:lpstr>
      <vt:lpstr>Comic Sans MS</vt:lpstr>
      <vt:lpstr>Disclaimers/Guidance</vt:lpstr>
      <vt:lpstr>Frame</vt:lpstr>
      <vt:lpstr>PowerPoint Presentation</vt:lpstr>
      <vt:lpstr>PowerPoint Presentation</vt:lpstr>
      <vt:lpstr>Who’s Who</vt:lpstr>
      <vt:lpstr>Daily Timetable</vt:lpstr>
      <vt:lpstr>Clothing</vt:lpstr>
      <vt:lpstr>Food and Drink</vt:lpstr>
      <vt:lpstr>Health</vt:lpstr>
      <vt:lpstr>Helping Us to Help Your Child</vt:lpstr>
      <vt:lpstr>A Typical Day</vt:lpstr>
      <vt:lpstr>Early Years Curriculum</vt:lpstr>
      <vt:lpstr>Sharing Learning</vt:lpstr>
      <vt:lpstr>Home Learning</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Twinkl Twinkl</dc:creator>
  <cp:lastModifiedBy>Zoe Staines</cp:lastModifiedBy>
  <cp:revision>21</cp:revision>
  <dcterms:created xsi:type="dcterms:W3CDTF">2022-05-16T13:52:57Z</dcterms:created>
  <dcterms:modified xsi:type="dcterms:W3CDTF">2026-08-09T22:21:31Z</dcterms:modified>
</cp:coreProperties>
</file>